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72" r:id="rId3"/>
    <p:sldId id="258" r:id="rId4"/>
    <p:sldId id="273" r:id="rId5"/>
    <p:sldId id="274" r:id="rId6"/>
    <p:sldId id="275" r:id="rId7"/>
    <p:sldId id="257" r:id="rId8"/>
    <p:sldId id="266" r:id="rId9"/>
    <p:sldId id="267" r:id="rId10"/>
    <p:sldId id="268" r:id="rId11"/>
    <p:sldId id="269" r:id="rId12"/>
    <p:sldId id="270" r:id="rId13"/>
    <p:sldId id="271" r:id="rId14"/>
    <p:sldId id="259" r:id="rId15"/>
    <p:sldId id="263" r:id="rId16"/>
    <p:sldId id="260" r:id="rId17"/>
    <p:sldId id="264" r:id="rId18"/>
    <p:sldId id="261" r:id="rId19"/>
    <p:sldId id="262" r:id="rId20"/>
    <p:sldId id="265"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8" d="100"/>
          <a:sy n="88" d="100"/>
        </p:scale>
        <p:origin x="-360" y="-7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6C8124-0C15-4C9F-BF21-9209F658E252}" type="datetimeFigureOut">
              <a:rPr lang="en-US" smtClean="0"/>
              <a:pPr/>
              <a:t>10/4/2017</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C7E17AB3-7DE9-4B15-93A8-0AE8C3D9D545}" type="slidenum">
              <a:rPr lang="en-US" smtClean="0"/>
              <a:pPr/>
              <a:t>‹#›</a:t>
            </a:fld>
            <a:endParaRPr lang="en-US"/>
          </a:p>
        </p:txBody>
      </p:sp>
      <p:pic>
        <p:nvPicPr>
          <p:cNvPr id="16" name="Picture 15" descr="RedHashing.emf"/>
          <p:cNvPicPr>
            <a:picLocks/>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2871817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6C8124-0C15-4C9F-BF21-9209F658E252}"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17AB3-7DE9-4B15-93A8-0AE8C3D9D545}" type="slidenum">
              <a:rPr lang="en-US" smtClean="0"/>
              <a:pPr/>
              <a:t>‹#›</a:t>
            </a:fld>
            <a:endParaRPr lang="en-US"/>
          </a:p>
        </p:txBody>
      </p:sp>
      <p:pic>
        <p:nvPicPr>
          <p:cNvPr id="15" name="Picture 14" descr="RedHashing.emf"/>
          <p:cNvPicPr>
            <a:picLocks/>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3601203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6C8124-0C15-4C9F-BF21-9209F658E252}"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17AB3-7DE9-4B15-93A8-0AE8C3D9D545}" type="slidenum">
              <a:rPr lang="en-US" smtClean="0"/>
              <a:pPr/>
              <a:t>‹#›</a:t>
            </a:fld>
            <a:endParaRPr lang="en-US"/>
          </a:p>
        </p:txBody>
      </p:sp>
      <p:pic>
        <p:nvPicPr>
          <p:cNvPr id="17" name="Picture 16" descr="RedHashing.emf"/>
          <p:cNvPicPr>
            <a:picLocks/>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xmlns=""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xmlns="" val="274487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FE6C8124-0C15-4C9F-BF21-9209F658E252}" type="datetimeFigureOut">
              <a:rPr lang="en-US" smtClean="0"/>
              <a:pPr/>
              <a:t>10/4/2017</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C7E17AB3-7DE9-4B15-93A8-0AE8C3D9D545}" type="slidenum">
              <a:rPr lang="en-US" smtClean="0"/>
              <a:pPr/>
              <a:t>‹#›</a:t>
            </a:fld>
            <a:endParaRPr lang="en-US"/>
          </a:p>
        </p:txBody>
      </p:sp>
      <p:pic>
        <p:nvPicPr>
          <p:cNvPr id="24" name="Picture 23" descr="RedHashing.emf"/>
          <p:cNvPicPr>
            <a:picLocks/>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240461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E6C8124-0C15-4C9F-BF21-9209F658E252}"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17AB3-7DE9-4B15-93A8-0AE8C3D9D545}" type="slidenum">
              <a:rPr lang="en-US" smtClean="0"/>
              <a:pPr/>
              <a:t>‹#›</a:t>
            </a:fld>
            <a:endParaRPr lang="en-US"/>
          </a:p>
        </p:txBody>
      </p:sp>
      <p:pic>
        <p:nvPicPr>
          <p:cNvPr id="16" name="Picture 15" descr="RedHashing.emf"/>
          <p:cNvPicPr>
            <a:picLocks/>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491093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6C8124-0C15-4C9F-BF21-9209F658E252}"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17AB3-7DE9-4B15-93A8-0AE8C3D9D545}" type="slidenum">
              <a:rPr lang="en-US" smtClean="0"/>
              <a:pPr/>
              <a:t>‹#›</a:t>
            </a:fld>
            <a:endParaRPr lang="en-US"/>
          </a:p>
        </p:txBody>
      </p:sp>
      <p:pic>
        <p:nvPicPr>
          <p:cNvPr id="16" name="Picture 15" descr="RedHashing.emf"/>
          <p:cNvPicPr>
            <a:picLocks/>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70981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6C8124-0C15-4C9F-BF21-9209F658E252}" type="datetimeFigureOut">
              <a:rPr lang="en-US" smtClean="0"/>
              <a:pPr/>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E17AB3-7DE9-4B15-93A8-0AE8C3D9D545}" type="slidenum">
              <a:rPr lang="en-US" smtClean="0"/>
              <a:pPr/>
              <a:t>‹#›</a:t>
            </a:fld>
            <a:endParaRPr lang="en-US"/>
          </a:p>
        </p:txBody>
      </p:sp>
      <p:pic>
        <p:nvPicPr>
          <p:cNvPr id="18" name="Picture 17" descr="RedHashing.emf"/>
          <p:cNvPicPr>
            <a:picLocks/>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3610041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6C8124-0C15-4C9F-BF21-9209F658E252}" type="datetimeFigureOut">
              <a:rPr lang="en-US" smtClean="0"/>
              <a:pPr/>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E17AB3-7DE9-4B15-93A8-0AE8C3D9D545}" type="slidenum">
              <a:rPr lang="en-US" smtClean="0"/>
              <a:pPr/>
              <a:t>‹#›</a:t>
            </a:fld>
            <a:endParaRPr lang="en-US"/>
          </a:p>
        </p:txBody>
      </p:sp>
      <p:pic>
        <p:nvPicPr>
          <p:cNvPr id="14" name="Picture 13" descr="RedHashing.emf"/>
          <p:cNvPicPr>
            <a:picLocks/>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67772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C8124-0C15-4C9F-BF21-9209F658E252}" type="datetimeFigureOut">
              <a:rPr lang="en-US" smtClean="0"/>
              <a:pPr/>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E17AB3-7DE9-4B15-93A8-0AE8C3D9D545}" type="slidenum">
              <a:rPr lang="en-US" smtClean="0"/>
              <a:pPr/>
              <a:t>‹#›</a:t>
            </a:fld>
            <a:endParaRPr lang="en-US"/>
          </a:p>
        </p:txBody>
      </p:sp>
    </p:spTree>
    <p:extLst>
      <p:ext uri="{BB962C8B-B14F-4D97-AF65-F5344CB8AC3E}">
        <p14:creationId xmlns:p14="http://schemas.microsoft.com/office/powerpoint/2010/main" xmlns="" val="343929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6C8124-0C15-4C9F-BF21-9209F658E252}"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17AB3-7DE9-4B15-93A8-0AE8C3D9D545}" type="slidenum">
              <a:rPr lang="en-US" smtClean="0"/>
              <a:pPr/>
              <a:t>‹#›</a:t>
            </a:fld>
            <a:endParaRPr lang="en-US"/>
          </a:p>
        </p:txBody>
      </p:sp>
      <p:pic>
        <p:nvPicPr>
          <p:cNvPr id="16" name="Picture 15" descr="RedHashing.emf"/>
          <p:cNvPicPr>
            <a:picLocks/>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xmlns=""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xmlns="" val="3719672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FE6C8124-0C15-4C9F-BF21-9209F658E252}" type="datetimeFigureOut">
              <a:rPr lang="en-US" smtClean="0"/>
              <a:pPr/>
              <a:t>10/4/2017</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C7E17AB3-7DE9-4B15-93A8-0AE8C3D9D545}" type="slidenum">
              <a:rPr lang="en-US" smtClean="0"/>
              <a:pPr/>
              <a:t>‹#›</a:t>
            </a:fld>
            <a:endParaRPr lang="en-US"/>
          </a:p>
        </p:txBody>
      </p:sp>
      <p:pic>
        <p:nvPicPr>
          <p:cNvPr id="22" name="Picture 21" descr="RedHashing.emf"/>
          <p:cNvPicPr>
            <a:picLocks/>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xmlns=""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xmlns="" val="101317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cstate="print">
            <a:extLst>
              <a:ext uri="{28A0092B-C50C-407E-A947-70E740481C1C}">
                <a14:useLocalDpi xmlns:a14="http://schemas.microsoft.com/office/drawing/2010/main" xmlns=""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E6C8124-0C15-4C9F-BF21-9209F658E252}" type="datetimeFigureOut">
              <a:rPr lang="en-US" smtClean="0"/>
              <a:pPr/>
              <a:t>10/4/2017</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C7E17AB3-7DE9-4B15-93A8-0AE8C3D9D545}" type="slidenum">
              <a:rPr lang="en-US" smtClean="0"/>
              <a:pPr/>
              <a:t>‹#›</a:t>
            </a:fld>
            <a:endParaRPr lang="en-US"/>
          </a:p>
        </p:txBody>
      </p:sp>
    </p:spTree>
    <p:extLst>
      <p:ext uri="{BB962C8B-B14F-4D97-AF65-F5344CB8AC3E}">
        <p14:creationId xmlns:p14="http://schemas.microsoft.com/office/powerpoint/2010/main" xmlns="" val="4024264406"/>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eedymeds.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linical@byramhealthcare.com" TargetMode="External"/><Relationship Id="rId2" Type="http://schemas.openxmlformats.org/officeDocument/2006/relationships/hyperlink" Target="https://www.byramhealthcare.com/ostom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hieldhealthcare.com/company/locations/" TargetMode="External"/><Relationship Id="rId2" Type="http://schemas.openxmlformats.org/officeDocument/2006/relationships/hyperlink" Target="https://www.shieldhealthcare.com/products/ostomy/"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edgepark.com/contact-us" TargetMode="External"/><Relationship Id="rId2" Type="http://schemas.openxmlformats.org/officeDocument/2006/relationships/hyperlink" Target="https://www.edgepark.com/ostomy/c/L1-3" TargetMode="External"/><Relationship Id="rId1" Type="http://schemas.openxmlformats.org/officeDocument/2006/relationships/slideLayout" Target="../slideLayouts/slideLayout2.xml"/><Relationship Id="rId5" Type="http://schemas.openxmlformats.org/officeDocument/2006/relationships/hyperlink" Target="tel:13304254355" TargetMode="External"/><Relationship Id="rId4" Type="http://schemas.openxmlformats.org/officeDocument/2006/relationships/hyperlink" Target="tel:18883945375"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edgepark.com/patient-transitio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oundhealthmedical.com/index.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liberatormedical.com/ostomy-suppli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marlenmfg.com/" TargetMode="External"/><Relationship Id="rId13" Type="http://schemas.openxmlformats.org/officeDocument/2006/relationships/hyperlink" Target="http://www.ostomyezclean.com/" TargetMode="External"/><Relationship Id="rId3" Type="http://schemas.openxmlformats.org/officeDocument/2006/relationships/hyperlink" Target="http://www.bbraunusa.com/" TargetMode="External"/><Relationship Id="rId7" Type="http://schemas.openxmlformats.org/officeDocument/2006/relationships/hyperlink" Target="http://www.hollister.com/us/ostomy/" TargetMode="External"/><Relationship Id="rId12" Type="http://schemas.openxmlformats.org/officeDocument/2006/relationships/hyperlink" Target="http://www.perma-type.com/" TargetMode="External"/><Relationship Id="rId2" Type="http://schemas.openxmlformats.org/officeDocument/2006/relationships/hyperlink" Target="http://www.ostomy.org/Ostomy_Supply.html" TargetMode="External"/><Relationship Id="rId1" Type="http://schemas.openxmlformats.org/officeDocument/2006/relationships/slideLayout" Target="../slideLayouts/slideLayout5.xml"/><Relationship Id="rId6" Type="http://schemas.openxmlformats.org/officeDocument/2006/relationships/hyperlink" Target="http://cymedostomy.com/home.html" TargetMode="External"/><Relationship Id="rId11" Type="http://schemas.openxmlformats.org/officeDocument/2006/relationships/hyperlink" Target="http://www.perfectchoicemed.com/" TargetMode="External"/><Relationship Id="rId5" Type="http://schemas.openxmlformats.org/officeDocument/2006/relationships/hyperlink" Target="http://www.convatec.com/" TargetMode="External"/><Relationship Id="rId15" Type="http://schemas.openxmlformats.org/officeDocument/2006/relationships/hyperlink" Target="http://www.torbot.com/" TargetMode="External"/><Relationship Id="rId10" Type="http://schemas.openxmlformats.org/officeDocument/2006/relationships/hyperlink" Target="http://www.ostomysupersan.com/" TargetMode="External"/><Relationship Id="rId4" Type="http://schemas.openxmlformats.org/officeDocument/2006/relationships/hyperlink" Target="http://www.us.coloplast.com/" TargetMode="External"/><Relationship Id="rId9" Type="http://schemas.openxmlformats.org/officeDocument/2006/relationships/hyperlink" Target="http://www.nu-hope.com/" TargetMode="External"/><Relationship Id="rId14" Type="http://schemas.openxmlformats.org/officeDocument/2006/relationships/hyperlink" Target="http://www.securitusa.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hop.shieldhealthcare.com/ProductDetail.aspx?CategoryName=UT%20420200&amp;ModelNumber=UT%20420200" TargetMode="External"/><Relationship Id="rId3" Type="http://schemas.openxmlformats.org/officeDocument/2006/relationships/hyperlink" Target="http://shop.shieldhealthcare.com/ProductList.aspx?CategoryName=OSTOMY_DRAINABLE%20POUCHES" TargetMode="External"/><Relationship Id="rId7" Type="http://schemas.openxmlformats.org/officeDocument/2006/relationships/hyperlink" Target="http://shop.shieldhealthcare.com/ProductList.aspx?CategoryName=OSTOMY_ACCESSORIES_IRRIGATION%20SETS%20and%20SLEEVES" TargetMode="External"/><Relationship Id="rId2" Type="http://schemas.openxmlformats.org/officeDocument/2006/relationships/hyperlink" Target="http://shop.shieldhealthcare.com/ProductList.aspx?CategoryName=OSTOMY_CLOSED%20END%20POUCHES" TargetMode="External"/><Relationship Id="rId1" Type="http://schemas.openxmlformats.org/officeDocument/2006/relationships/slideLayout" Target="../slideLayouts/slideLayout4.xml"/><Relationship Id="rId6" Type="http://schemas.openxmlformats.org/officeDocument/2006/relationships/hyperlink" Target="http://shop.shieldhealthcare.com/ProductDetail.aspx?CategoryName=100142" TargetMode="External"/><Relationship Id="rId5" Type="http://schemas.openxmlformats.org/officeDocument/2006/relationships/hyperlink" Target="http://shop.shieldhealthcare.com/ProductList.aspx?CategoryName=OSTOMY_BARRIER%20with%20FLANGE" TargetMode="External"/><Relationship Id="rId10" Type="http://schemas.openxmlformats.org/officeDocument/2006/relationships/hyperlink" Target="http://shop.shieldhealthcare.com/ProductList.aspx?CategoryName=OSTOMY_ACCESSORIES_STOMA%20CAPS" TargetMode="External"/><Relationship Id="rId4" Type="http://schemas.openxmlformats.org/officeDocument/2006/relationships/hyperlink" Target="http://shop.shieldhealthcare.com/ProductList.aspx?CategoryName=OSTOMY_ACCESSORIES_BELTS,+TAPES,+ADHESIVES" TargetMode="External"/><Relationship Id="rId9" Type="http://schemas.openxmlformats.org/officeDocument/2006/relationships/hyperlink" Target="http://shop.shieldhealthcare.com/ProductDetail.aspx?CategoryName=SS%20SNS00525"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edicare.gov/coverage/ostomy-supplie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800" dirty="0"/>
              <a:t>A Guide to Understanding Insurance Coverage for Ostomy Supplies</a:t>
            </a:r>
          </a:p>
        </p:txBody>
      </p:sp>
      <p:sp>
        <p:nvSpPr>
          <p:cNvPr id="3" name="Subtitle 2"/>
          <p:cNvSpPr>
            <a:spLocks noGrp="1"/>
          </p:cNvSpPr>
          <p:nvPr>
            <p:ph type="subTitle" idx="1"/>
          </p:nvPr>
        </p:nvSpPr>
        <p:spPr>
          <a:xfrm>
            <a:off x="1128403" y="4123865"/>
            <a:ext cx="8637072" cy="1071095"/>
          </a:xfrm>
        </p:spPr>
        <p:txBody>
          <a:bodyPr>
            <a:noAutofit/>
          </a:bodyPr>
          <a:lstStyle/>
          <a:p>
            <a:pPr algn="ctr"/>
            <a:r>
              <a:rPr lang="en-US" sz="2000" dirty="0"/>
              <a:t>Presented by: Quyen Stevenson, ARNP, CWON</a:t>
            </a:r>
          </a:p>
          <a:p>
            <a:pPr algn="ctr"/>
            <a:r>
              <a:rPr lang="en-US" sz="2000" dirty="0"/>
              <a:t>Greater Eastside Ostomy Support Group</a:t>
            </a:r>
          </a:p>
          <a:p>
            <a:pPr algn="ctr"/>
            <a:r>
              <a:rPr lang="en-US" sz="2000" dirty="0"/>
              <a:t>October 4, 2017</a:t>
            </a:r>
          </a:p>
        </p:txBody>
      </p:sp>
    </p:spTree>
    <p:extLst>
      <p:ext uri="{BB962C8B-B14F-4D97-AF65-F5344CB8AC3E}">
        <p14:creationId xmlns:p14="http://schemas.microsoft.com/office/powerpoint/2010/main" xmlns="" val="3562449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BE9A6D-C104-4BD8-8DF7-BD868B4C7744}"/>
              </a:ext>
            </a:extLst>
          </p:cNvPr>
          <p:cNvSpPr>
            <a:spLocks noGrp="1"/>
          </p:cNvSpPr>
          <p:nvPr>
            <p:ph type="title"/>
          </p:nvPr>
        </p:nvSpPr>
        <p:spPr>
          <a:xfrm>
            <a:off x="1130269" y="53438"/>
            <a:ext cx="9603275" cy="1049235"/>
          </a:xfrm>
        </p:spPr>
        <p:txBody>
          <a:bodyPr/>
          <a:lstStyle/>
          <a:p>
            <a:pPr algn="ctr"/>
            <a:r>
              <a:rPr lang="en-US" dirty="0"/>
              <a:t>Individual/Private Insurance</a:t>
            </a:r>
          </a:p>
        </p:txBody>
      </p:sp>
      <p:sp>
        <p:nvSpPr>
          <p:cNvPr id="3" name="Content Placeholder 2">
            <a:extLst>
              <a:ext uri="{FF2B5EF4-FFF2-40B4-BE49-F238E27FC236}">
                <a16:creationId xmlns:a16="http://schemas.microsoft.com/office/drawing/2014/main" xmlns="" id="{3F8A8516-56F7-46BA-B17C-0317AE69B0D9}"/>
              </a:ext>
            </a:extLst>
          </p:cNvPr>
          <p:cNvSpPr>
            <a:spLocks noGrp="1"/>
          </p:cNvSpPr>
          <p:nvPr>
            <p:ph idx="1"/>
          </p:nvPr>
        </p:nvSpPr>
        <p:spPr>
          <a:xfrm>
            <a:off x="0" y="1499809"/>
            <a:ext cx="12192000" cy="4668761"/>
          </a:xfrm>
        </p:spPr>
        <p:txBody>
          <a:bodyPr>
            <a:normAutofit/>
          </a:bodyPr>
          <a:lstStyle/>
          <a:p>
            <a:r>
              <a:rPr lang="en-US" sz="3200" dirty="0"/>
              <a:t>Individual Health Insurance: </a:t>
            </a:r>
          </a:p>
          <a:p>
            <a:endParaRPr lang="en-US" sz="3200" dirty="0"/>
          </a:p>
          <a:p>
            <a:r>
              <a:rPr lang="en-US" sz="3200" dirty="0"/>
              <a:t>most plans typically will pay you 80% of the “reasonable and customary” costs after the deductible is met.</a:t>
            </a:r>
          </a:p>
        </p:txBody>
      </p:sp>
    </p:spTree>
    <p:extLst>
      <p:ext uri="{BB962C8B-B14F-4D97-AF65-F5344CB8AC3E}">
        <p14:creationId xmlns:p14="http://schemas.microsoft.com/office/powerpoint/2010/main" xmlns="" val="3335632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BE9A6D-C104-4BD8-8DF7-BD868B4C7744}"/>
              </a:ext>
            </a:extLst>
          </p:cNvPr>
          <p:cNvSpPr>
            <a:spLocks noGrp="1"/>
          </p:cNvSpPr>
          <p:nvPr>
            <p:ph type="title"/>
          </p:nvPr>
        </p:nvSpPr>
        <p:spPr>
          <a:xfrm>
            <a:off x="1130269" y="53438"/>
            <a:ext cx="9603275" cy="1049235"/>
          </a:xfrm>
        </p:spPr>
        <p:txBody>
          <a:bodyPr/>
          <a:lstStyle/>
          <a:p>
            <a:pPr algn="ctr"/>
            <a:r>
              <a:rPr lang="en-US" dirty="0"/>
              <a:t>Veterans Health Insurance</a:t>
            </a:r>
          </a:p>
        </p:txBody>
      </p:sp>
      <p:sp>
        <p:nvSpPr>
          <p:cNvPr id="3" name="Content Placeholder 2">
            <a:extLst>
              <a:ext uri="{FF2B5EF4-FFF2-40B4-BE49-F238E27FC236}">
                <a16:creationId xmlns:a16="http://schemas.microsoft.com/office/drawing/2014/main" xmlns="" id="{3F8A8516-56F7-46BA-B17C-0317AE69B0D9}"/>
              </a:ext>
            </a:extLst>
          </p:cNvPr>
          <p:cNvSpPr>
            <a:spLocks noGrp="1"/>
          </p:cNvSpPr>
          <p:nvPr>
            <p:ph idx="1"/>
          </p:nvPr>
        </p:nvSpPr>
        <p:spPr>
          <a:xfrm>
            <a:off x="0" y="1886857"/>
            <a:ext cx="12192000" cy="4281714"/>
          </a:xfrm>
        </p:spPr>
        <p:txBody>
          <a:bodyPr>
            <a:normAutofit/>
          </a:bodyPr>
          <a:lstStyle/>
          <a:p>
            <a:r>
              <a:rPr lang="en-US" sz="3600" dirty="0"/>
              <a:t>The VA pays for home care supplies including incontinence supplies provided the items are medically necessary.</a:t>
            </a:r>
            <a:r>
              <a:rPr lang="en-US" dirty="0"/>
              <a:t/>
            </a:r>
            <a:br>
              <a:rPr lang="en-US" dirty="0"/>
            </a:br>
            <a:endParaRPr lang="en-US" dirty="0"/>
          </a:p>
        </p:txBody>
      </p:sp>
    </p:spTree>
    <p:extLst>
      <p:ext uri="{BB962C8B-B14F-4D97-AF65-F5344CB8AC3E}">
        <p14:creationId xmlns:p14="http://schemas.microsoft.com/office/powerpoint/2010/main" xmlns="" val="281859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BE9A6D-C104-4BD8-8DF7-BD868B4C7744}"/>
              </a:ext>
            </a:extLst>
          </p:cNvPr>
          <p:cNvSpPr>
            <a:spLocks noGrp="1"/>
          </p:cNvSpPr>
          <p:nvPr>
            <p:ph type="title"/>
          </p:nvPr>
        </p:nvSpPr>
        <p:spPr>
          <a:xfrm>
            <a:off x="1130269" y="53438"/>
            <a:ext cx="9603275" cy="1049235"/>
          </a:xfrm>
        </p:spPr>
        <p:txBody>
          <a:bodyPr/>
          <a:lstStyle/>
          <a:p>
            <a:pPr algn="ctr"/>
            <a:r>
              <a:rPr lang="en-US" dirty="0"/>
              <a:t>No Insurance?</a:t>
            </a:r>
          </a:p>
        </p:txBody>
      </p:sp>
      <p:sp>
        <p:nvSpPr>
          <p:cNvPr id="3" name="Content Placeholder 2">
            <a:extLst>
              <a:ext uri="{FF2B5EF4-FFF2-40B4-BE49-F238E27FC236}">
                <a16:creationId xmlns:a16="http://schemas.microsoft.com/office/drawing/2014/main" xmlns="" id="{3F8A8516-56F7-46BA-B17C-0317AE69B0D9}"/>
              </a:ext>
            </a:extLst>
          </p:cNvPr>
          <p:cNvSpPr>
            <a:spLocks noGrp="1"/>
          </p:cNvSpPr>
          <p:nvPr>
            <p:ph idx="1"/>
          </p:nvPr>
        </p:nvSpPr>
        <p:spPr>
          <a:xfrm>
            <a:off x="0" y="899473"/>
            <a:ext cx="12192000" cy="5065898"/>
          </a:xfrm>
        </p:spPr>
        <p:txBody>
          <a:bodyPr>
            <a:normAutofit fontScale="92500" lnSpcReduction="10000"/>
          </a:bodyPr>
          <a:lstStyle/>
          <a:p>
            <a:pPr marL="0" indent="0" algn="ctr">
              <a:buNone/>
            </a:pPr>
            <a:r>
              <a:rPr lang="en-US" b="1" dirty="0"/>
              <a:t>Patient Assistance Programs (PAPs)</a:t>
            </a:r>
          </a:p>
          <a:p>
            <a:endParaRPr lang="en-US" dirty="0"/>
          </a:p>
          <a:p>
            <a:r>
              <a:rPr lang="en-US" sz="2400" dirty="0"/>
              <a:t>PAPs are programs that pharmaceutical companies offer to individuals without insurance or without adequate prescription coverage in their insurance policies. </a:t>
            </a:r>
          </a:p>
          <a:p>
            <a:endParaRPr lang="en-US" sz="2400" dirty="0"/>
          </a:p>
          <a:p>
            <a:r>
              <a:rPr lang="en-US" sz="2400" dirty="0"/>
              <a:t>Some home care supplies are covered by PAPs. </a:t>
            </a:r>
          </a:p>
          <a:p>
            <a:endParaRPr lang="en-US" sz="2400" dirty="0"/>
          </a:p>
          <a:p>
            <a:r>
              <a:rPr lang="en-US" sz="2400" dirty="0"/>
              <a:t>More likely to find assistance for diabetic supplies than they are for ostomy or incontinence. </a:t>
            </a:r>
          </a:p>
          <a:p>
            <a:endParaRPr lang="en-US" sz="2400" dirty="0"/>
          </a:p>
          <a:p>
            <a:r>
              <a:rPr lang="en-US" sz="2400" dirty="0"/>
              <a:t>The website, </a:t>
            </a:r>
            <a:r>
              <a:rPr lang="en-US" sz="2400" dirty="0">
                <a:hlinkClick r:id="rId2"/>
              </a:rPr>
              <a:t>Needymeds.org</a:t>
            </a:r>
            <a:r>
              <a:rPr lang="en-US" sz="2400" dirty="0"/>
              <a:t> offers a searchable database of PAPs</a:t>
            </a:r>
          </a:p>
          <a:p>
            <a:endParaRPr lang="en-US" dirty="0"/>
          </a:p>
        </p:txBody>
      </p:sp>
    </p:spTree>
    <p:extLst>
      <p:ext uri="{BB962C8B-B14F-4D97-AF65-F5344CB8AC3E}">
        <p14:creationId xmlns:p14="http://schemas.microsoft.com/office/powerpoint/2010/main" xmlns="" val="750496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4883D1-C974-429A-B436-399A50DCDD89}"/>
              </a:ext>
            </a:extLst>
          </p:cNvPr>
          <p:cNvSpPr>
            <a:spLocks noGrp="1"/>
          </p:cNvSpPr>
          <p:nvPr>
            <p:ph type="title"/>
          </p:nvPr>
        </p:nvSpPr>
        <p:spPr>
          <a:xfrm>
            <a:off x="1275413" y="53439"/>
            <a:ext cx="9603275" cy="1049235"/>
          </a:xfrm>
        </p:spPr>
        <p:txBody>
          <a:bodyPr/>
          <a:lstStyle/>
          <a:p>
            <a:pPr algn="ctr"/>
            <a:r>
              <a:rPr lang="en-US" dirty="0" err="1"/>
              <a:t>Convatec</a:t>
            </a:r>
            <a:r>
              <a:rPr lang="en-US" dirty="0"/>
              <a:t> Patient Assistance Program (PAP)</a:t>
            </a:r>
          </a:p>
        </p:txBody>
      </p:sp>
      <p:sp>
        <p:nvSpPr>
          <p:cNvPr id="3" name="Content Placeholder 2">
            <a:extLst>
              <a:ext uri="{FF2B5EF4-FFF2-40B4-BE49-F238E27FC236}">
                <a16:creationId xmlns:a16="http://schemas.microsoft.com/office/drawing/2014/main" xmlns="" id="{34F0C8B7-0200-471E-8B67-53E3FE672600}"/>
              </a:ext>
            </a:extLst>
          </p:cNvPr>
          <p:cNvSpPr>
            <a:spLocks noGrp="1"/>
          </p:cNvSpPr>
          <p:nvPr>
            <p:ph idx="1"/>
          </p:nvPr>
        </p:nvSpPr>
        <p:spPr>
          <a:xfrm>
            <a:off x="0" y="953105"/>
            <a:ext cx="12191999" cy="5234116"/>
          </a:xfrm>
        </p:spPr>
        <p:txBody>
          <a:bodyPr>
            <a:normAutofit lnSpcReduction="10000"/>
          </a:bodyPr>
          <a:lstStyle/>
          <a:p>
            <a:r>
              <a:rPr lang="en-US" u="sng" dirty="0" err="1"/>
              <a:t>ConvaTec</a:t>
            </a:r>
            <a:r>
              <a:rPr lang="en-US" u="sng" dirty="0"/>
              <a:t> Ostomy Access Program</a:t>
            </a:r>
            <a:r>
              <a:rPr lang="en-US" dirty="0"/>
              <a:t>, provide ostomy supplies to financially eligible patients on a temporary basis, at no charge.* Patients who are uninsured and unable to afford the cost of ostomy supplies may be eligible.</a:t>
            </a:r>
          </a:p>
          <a:p>
            <a:endParaRPr lang="en-US" dirty="0"/>
          </a:p>
          <a:p>
            <a:r>
              <a:rPr lang="en-US" dirty="0"/>
              <a:t>To receive general information and a list of products covered by the program, </a:t>
            </a:r>
            <a:r>
              <a:rPr lang="en-US" b="1" dirty="0"/>
              <a:t>please call our customer support line at 1-800-422-8811.</a:t>
            </a:r>
            <a:endParaRPr lang="en-US" dirty="0"/>
          </a:p>
          <a:p>
            <a:endParaRPr lang="en-US" b="1" dirty="0"/>
          </a:p>
          <a:p>
            <a:r>
              <a:rPr lang="en-US" b="1" dirty="0"/>
              <a:t>Note:</a:t>
            </a:r>
            <a:r>
              <a:rPr lang="en-US" dirty="0"/>
              <a:t> While </a:t>
            </a:r>
            <a:r>
              <a:rPr lang="en-US" dirty="0" err="1"/>
              <a:t>ConvaTec</a:t>
            </a:r>
            <a:r>
              <a:rPr lang="en-US" dirty="0"/>
              <a:t> will make every effort to grant aid when needed, the program is limited by available resources and may be discontinued or changed at any time. This program is offered in the United States only (50 states and the District of Columbia). </a:t>
            </a:r>
          </a:p>
          <a:p>
            <a:endParaRPr lang="en-US" i="1" dirty="0"/>
          </a:p>
          <a:p>
            <a:r>
              <a:rPr lang="en-US" i="1" dirty="0"/>
              <a:t>*Any product received is for own-use, is not for resale, and cannot be billed to any insurance company, patient or third-party payor</a:t>
            </a:r>
            <a:endParaRPr lang="en-US" dirty="0"/>
          </a:p>
        </p:txBody>
      </p:sp>
    </p:spTree>
    <p:extLst>
      <p:ext uri="{BB962C8B-B14F-4D97-AF65-F5344CB8AC3E}">
        <p14:creationId xmlns:p14="http://schemas.microsoft.com/office/powerpoint/2010/main" xmlns="" val="4138286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6" y="101820"/>
            <a:ext cx="12192000" cy="1049235"/>
          </a:xfrm>
        </p:spPr>
        <p:txBody>
          <a:bodyPr/>
          <a:lstStyle/>
          <a:p>
            <a:pPr algn="ctr"/>
            <a:r>
              <a:rPr lang="en-US" dirty="0"/>
              <a:t>Ostomy Supply Vendors: </a:t>
            </a:r>
            <a:r>
              <a:rPr lang="en-US" b="1" dirty="0"/>
              <a:t>Byram Healthcare</a:t>
            </a:r>
          </a:p>
        </p:txBody>
      </p:sp>
      <p:sp>
        <p:nvSpPr>
          <p:cNvPr id="3" name="Content Placeholder 2"/>
          <p:cNvSpPr>
            <a:spLocks noGrp="1"/>
          </p:cNvSpPr>
          <p:nvPr>
            <p:ph idx="1"/>
          </p:nvPr>
        </p:nvSpPr>
        <p:spPr>
          <a:xfrm>
            <a:off x="0" y="948267"/>
            <a:ext cx="12192000" cy="5334881"/>
          </a:xfrm>
        </p:spPr>
        <p:txBody>
          <a:bodyPr>
            <a:normAutofit fontScale="92500" lnSpcReduction="10000"/>
          </a:bodyPr>
          <a:lstStyle/>
          <a:p>
            <a:pPr marL="0" indent="0">
              <a:buNone/>
            </a:pPr>
            <a:r>
              <a:rPr lang="en-US" sz="2800" dirty="0"/>
              <a:t>Website: </a:t>
            </a:r>
            <a:r>
              <a:rPr lang="en-US" sz="2800" dirty="0">
                <a:hlinkClick r:id="rId2"/>
              </a:rPr>
              <a:t>https://www.byramhealthcare.com/ostomy</a:t>
            </a:r>
            <a:endParaRPr lang="en-US" sz="2800" dirty="0"/>
          </a:p>
          <a:p>
            <a:pPr marL="0" indent="0">
              <a:buNone/>
            </a:pPr>
            <a:endParaRPr lang="en-US" sz="2800" b="1" dirty="0"/>
          </a:p>
          <a:p>
            <a:pPr marL="0" indent="0">
              <a:buNone/>
            </a:pPr>
            <a:r>
              <a:rPr lang="en-US" sz="2800" b="1" dirty="0"/>
              <a:t>Clinical &amp; Educational Support</a:t>
            </a:r>
            <a:r>
              <a:rPr lang="en-US" sz="2800" dirty="0"/>
              <a:t>: </a:t>
            </a:r>
            <a:r>
              <a:rPr lang="en-US" sz="2800" dirty="0" err="1"/>
              <a:t>Byram</a:t>
            </a:r>
            <a:r>
              <a:rPr lang="en-US" sz="2800" dirty="0"/>
              <a:t> has a proud heritage of providing clinical support to ostomy patients. Our Ostomy </a:t>
            </a:r>
            <a:r>
              <a:rPr lang="en-US" sz="2800" dirty="0" err="1"/>
              <a:t>CareLine</a:t>
            </a:r>
            <a:r>
              <a:rPr lang="en-US" sz="2800" dirty="0"/>
              <a:t> is staffed by WOC nurses. </a:t>
            </a:r>
          </a:p>
          <a:p>
            <a:pPr marL="0" indent="0">
              <a:buNone/>
            </a:pPr>
            <a:endParaRPr lang="en-US" sz="2800" dirty="0"/>
          </a:p>
          <a:p>
            <a:pPr marL="0" indent="0">
              <a:buNone/>
            </a:pPr>
            <a:r>
              <a:rPr lang="en-US" sz="2800" dirty="0"/>
              <a:t>Call our toll-free number at </a:t>
            </a:r>
            <a:r>
              <a:rPr lang="en-US" sz="2800" b="1" dirty="0"/>
              <a:t>1-877-902-9726 x43312. </a:t>
            </a:r>
          </a:p>
          <a:p>
            <a:pPr marL="0" indent="0">
              <a:buNone/>
            </a:pPr>
            <a:endParaRPr lang="en-US" sz="2800" b="1" dirty="0"/>
          </a:p>
          <a:p>
            <a:pPr marL="0" indent="0">
              <a:buNone/>
            </a:pPr>
            <a:r>
              <a:rPr lang="en-US" sz="2800" b="1" dirty="0"/>
              <a:t>The </a:t>
            </a:r>
            <a:r>
              <a:rPr lang="en-US" sz="2800" b="1" dirty="0" err="1"/>
              <a:t>CareLine</a:t>
            </a:r>
            <a:r>
              <a:rPr lang="en-US" sz="2800" b="1" dirty="0"/>
              <a:t> may also be contacted by email at </a:t>
            </a:r>
            <a:r>
              <a:rPr lang="en-US" sz="2800" b="1" dirty="0">
                <a:hlinkClick r:id="rId3"/>
              </a:rPr>
              <a:t>clinical@byramhealthcare.com</a:t>
            </a:r>
            <a:r>
              <a:rPr lang="en-US" sz="2800" b="1" dirty="0"/>
              <a:t> </a:t>
            </a:r>
            <a:endParaRPr lang="en-US" sz="2800" dirty="0"/>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xmlns="" val="1027741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876" y="111370"/>
            <a:ext cx="12192000" cy="1059305"/>
          </a:xfrm>
        </p:spPr>
        <p:txBody>
          <a:bodyPr/>
          <a:lstStyle/>
          <a:p>
            <a:pPr algn="ctr"/>
            <a:r>
              <a:rPr lang="en-US" dirty="0"/>
              <a:t>Ostomy Supply Vendors: </a:t>
            </a:r>
            <a:r>
              <a:rPr lang="en-US" b="1" dirty="0"/>
              <a:t>Shield Healthcare</a:t>
            </a:r>
          </a:p>
        </p:txBody>
      </p:sp>
      <p:sp>
        <p:nvSpPr>
          <p:cNvPr id="3" name="Content Placeholder 2"/>
          <p:cNvSpPr>
            <a:spLocks noGrp="1"/>
          </p:cNvSpPr>
          <p:nvPr>
            <p:ph sz="half" idx="1"/>
          </p:nvPr>
        </p:nvSpPr>
        <p:spPr>
          <a:xfrm>
            <a:off x="0" y="1020838"/>
            <a:ext cx="12191999" cy="1598761"/>
          </a:xfrm>
        </p:spPr>
        <p:txBody>
          <a:bodyPr>
            <a:normAutofit/>
          </a:bodyPr>
          <a:lstStyle/>
          <a:p>
            <a:pPr marL="0" indent="0">
              <a:buNone/>
            </a:pPr>
            <a:r>
              <a:rPr lang="en-US" sz="2400" dirty="0"/>
              <a:t>Website: </a:t>
            </a:r>
            <a:r>
              <a:rPr lang="en-US" sz="2400" dirty="0">
                <a:hlinkClick r:id="rId2"/>
              </a:rPr>
              <a:t>https://www.shieldhealthcare.com/products/ostomy/</a:t>
            </a:r>
            <a:endParaRPr lang="en-US" sz="2400" dirty="0"/>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5" name="Content Placeholder 4"/>
          <p:cNvSpPr>
            <a:spLocks noGrp="1"/>
          </p:cNvSpPr>
          <p:nvPr>
            <p:ph sz="half" idx="2"/>
          </p:nvPr>
        </p:nvSpPr>
        <p:spPr>
          <a:xfrm>
            <a:off x="6521752" y="1572382"/>
            <a:ext cx="5670247" cy="4510426"/>
          </a:xfrm>
        </p:spPr>
        <p:txBody>
          <a:bodyPr>
            <a:normAutofit/>
          </a:bodyPr>
          <a:lstStyle/>
          <a:p>
            <a:pPr fontAlgn="ctr"/>
            <a:r>
              <a:rPr lang="en-US" b="1" dirty="0"/>
              <a:t>Contact us by Fax</a:t>
            </a:r>
            <a:r>
              <a:rPr lang="en-US" dirty="0"/>
              <a:t/>
            </a:r>
            <a:br>
              <a:rPr lang="en-US" dirty="0"/>
            </a:br>
            <a:r>
              <a:rPr lang="en-US" dirty="0"/>
              <a:t>To send Shield HealthCare a fax, please dial 888.349.1499.</a:t>
            </a:r>
          </a:p>
          <a:p>
            <a:pPr fontAlgn="ctr"/>
            <a:r>
              <a:rPr lang="en-US" b="1" dirty="0"/>
              <a:t>Shield HealthCare Locations</a:t>
            </a:r>
            <a:r>
              <a:rPr lang="en-US" dirty="0"/>
              <a:t/>
            </a:r>
            <a:br>
              <a:rPr lang="en-US" dirty="0"/>
            </a:br>
            <a:r>
              <a:rPr lang="en-US" dirty="0"/>
              <a:t>For a </a:t>
            </a:r>
            <a:r>
              <a:rPr lang="en-US" sz="2200" dirty="0"/>
              <a:t>list</a:t>
            </a:r>
            <a:r>
              <a:rPr lang="en-US" dirty="0"/>
              <a:t> of Shield HealthCare locations </a:t>
            </a:r>
            <a:r>
              <a:rPr lang="en-US" dirty="0">
                <a:hlinkClick r:id="rId3"/>
              </a:rPr>
              <a:t>click here</a:t>
            </a:r>
            <a:r>
              <a:rPr lang="en-US" dirty="0"/>
              <a:t>.</a:t>
            </a:r>
          </a:p>
          <a:p>
            <a:pPr fontAlgn="ctr"/>
            <a:r>
              <a:rPr lang="en-US" b="1" dirty="0"/>
              <a:t>Corporate Address</a:t>
            </a:r>
            <a:r>
              <a:rPr lang="en-US" dirty="0"/>
              <a:t/>
            </a:r>
            <a:br>
              <a:rPr lang="en-US" dirty="0"/>
            </a:br>
            <a:r>
              <a:rPr lang="en-US" dirty="0"/>
              <a:t>Shield HealthCare, Inc.</a:t>
            </a:r>
            <a:br>
              <a:rPr lang="en-US" dirty="0"/>
            </a:br>
            <a:r>
              <a:rPr lang="en-US" dirty="0"/>
              <a:t>27911 Franklin Parkway</a:t>
            </a:r>
            <a:br>
              <a:rPr lang="en-US" dirty="0"/>
            </a:br>
            <a:r>
              <a:rPr lang="en-US" dirty="0"/>
              <a:t>Valencia, CA 91355</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671919667"/>
              </p:ext>
            </p:extLst>
          </p:nvPr>
        </p:nvGraphicFramePr>
        <p:xfrm>
          <a:off x="-212876" y="1761068"/>
          <a:ext cx="6812536" cy="6058659"/>
        </p:xfrm>
        <a:graphic>
          <a:graphicData uri="http://schemas.openxmlformats.org/drawingml/2006/table">
            <a:tbl>
              <a:tblPr/>
              <a:tblGrid>
                <a:gridCol w="295075">
                  <a:extLst>
                    <a:ext uri="{9D8B030D-6E8A-4147-A177-3AD203B41FA5}">
                      <a16:colId xmlns:a16="http://schemas.microsoft.com/office/drawing/2014/main" xmlns="" val="1614954940"/>
                    </a:ext>
                  </a:extLst>
                </a:gridCol>
                <a:gridCol w="6517461">
                  <a:extLst>
                    <a:ext uri="{9D8B030D-6E8A-4147-A177-3AD203B41FA5}">
                      <a16:colId xmlns:a16="http://schemas.microsoft.com/office/drawing/2014/main" xmlns="" val="431368390"/>
                    </a:ext>
                  </a:extLst>
                </a:gridCol>
              </a:tblGrid>
              <a:tr h="1750583">
                <a:tc>
                  <a:txBody>
                    <a:bodyPr/>
                    <a:lstStyle/>
                    <a:p>
                      <a:endParaRPr lang="en-US" sz="800"/>
                    </a:p>
                  </a:txBody>
                  <a:tcPr marL="42102" marR="42102" marT="42102" marB="42102" anchor="ctr">
                    <a:lnL>
                      <a:noFill/>
                    </a:lnL>
                    <a:lnR>
                      <a:noFill/>
                    </a:lnR>
                    <a:lnT>
                      <a:noFill/>
                    </a:lnT>
                    <a:lnB>
                      <a:noFill/>
                    </a:lnB>
                  </a:tcPr>
                </a:tc>
                <a:tc>
                  <a:txBody>
                    <a:bodyPr/>
                    <a:lstStyle/>
                    <a:p>
                      <a:pPr marL="342900" indent="-342900">
                        <a:buFont typeface="Arial" panose="020B0604020202020204" pitchFamily="34" charset="0"/>
                        <a:buChar char="•"/>
                      </a:pPr>
                      <a:r>
                        <a:rPr lang="en-US" sz="2000" b="1" dirty="0"/>
                        <a:t>Chat Online</a:t>
                      </a:r>
                      <a:r>
                        <a:rPr lang="en-US" sz="2000" dirty="0"/>
                        <a:t/>
                      </a:r>
                      <a:br>
                        <a:rPr lang="en-US" sz="2000" dirty="0"/>
                      </a:br>
                      <a:r>
                        <a:rPr lang="en-US" sz="2000" dirty="0" err="1"/>
                        <a:t>Online</a:t>
                      </a:r>
                      <a:r>
                        <a:rPr lang="en-US" sz="2000" dirty="0"/>
                        <a:t> chat is available during business hours:</a:t>
                      </a:r>
                      <a:br>
                        <a:rPr lang="en-US" sz="2000" dirty="0"/>
                      </a:br>
                      <a:r>
                        <a:rPr lang="en-US" sz="2000" dirty="0"/>
                        <a:t>Monday through Friday, 9:00 am to 5:30 pm Pacific Time</a:t>
                      </a:r>
                      <a:br>
                        <a:rPr lang="en-US" sz="2000" dirty="0"/>
                      </a:br>
                      <a:endParaRPr lang="en-US" sz="2000" dirty="0"/>
                    </a:p>
                  </a:txBody>
                  <a:tcPr marL="42102" marR="42102" marT="42102" marB="42102" anchor="ctr">
                    <a:lnL>
                      <a:noFill/>
                    </a:lnL>
                    <a:lnR>
                      <a:noFill/>
                    </a:lnR>
                    <a:lnT>
                      <a:noFill/>
                    </a:lnT>
                    <a:lnB>
                      <a:noFill/>
                    </a:lnB>
                  </a:tcPr>
                </a:tc>
                <a:extLst>
                  <a:ext uri="{0D108BD9-81ED-4DB2-BD59-A6C34878D82A}">
                    <a16:rowId xmlns:a16="http://schemas.microsoft.com/office/drawing/2014/main" xmlns="" val="1271316536"/>
                  </a:ext>
                </a:extLst>
              </a:tr>
              <a:tr h="1090851">
                <a:tc>
                  <a:txBody>
                    <a:bodyPr/>
                    <a:lstStyle/>
                    <a:p>
                      <a:endParaRPr lang="en-US" sz="800"/>
                    </a:p>
                  </a:txBody>
                  <a:tcPr marL="42102" marR="42102" marT="42102" marB="42102" anchor="ctr">
                    <a:lnL>
                      <a:noFill/>
                    </a:lnL>
                    <a:lnR>
                      <a:noFill/>
                    </a:lnR>
                    <a:lnT>
                      <a:noFill/>
                    </a:lnT>
                    <a:lnB>
                      <a:noFill/>
                    </a:lnB>
                  </a:tcPr>
                </a:tc>
                <a:tc>
                  <a:txBody>
                    <a:bodyPr/>
                    <a:lstStyle/>
                    <a:p>
                      <a:pPr marL="342900" indent="-342900">
                        <a:buFont typeface="Arial" panose="020B0604020202020204" pitchFamily="34" charset="0"/>
                        <a:buChar char="•"/>
                      </a:pPr>
                      <a:r>
                        <a:rPr lang="en-US" sz="2000" b="1" dirty="0"/>
                        <a:t>Contact us by Phone</a:t>
                      </a:r>
                      <a:r>
                        <a:rPr lang="en-US" sz="2000" dirty="0"/>
                        <a:t/>
                      </a:r>
                      <a:br>
                        <a:rPr lang="en-US" sz="2000" dirty="0"/>
                      </a:br>
                      <a:r>
                        <a:rPr lang="en-US" sz="2000" dirty="0"/>
                        <a:t>Please call 1.800.765.8775 during business hours:</a:t>
                      </a:r>
                      <a:br>
                        <a:rPr lang="en-US" sz="2000" dirty="0"/>
                      </a:br>
                      <a:r>
                        <a:rPr lang="en-US" sz="2000" dirty="0"/>
                        <a:t>Monday through Friday, 9:00 am to 5:30 pm Pacific Time</a:t>
                      </a:r>
                    </a:p>
                  </a:txBody>
                  <a:tcPr marL="42102" marR="42102" marT="42102" marB="42102" anchor="ctr">
                    <a:lnL>
                      <a:noFill/>
                    </a:lnL>
                    <a:lnR>
                      <a:noFill/>
                    </a:lnR>
                    <a:lnT>
                      <a:noFill/>
                    </a:lnT>
                    <a:lnB>
                      <a:noFill/>
                    </a:lnB>
                  </a:tcPr>
                </a:tc>
                <a:extLst>
                  <a:ext uri="{0D108BD9-81ED-4DB2-BD59-A6C34878D82A}">
                    <a16:rowId xmlns:a16="http://schemas.microsoft.com/office/drawing/2014/main" xmlns="" val="3708317369"/>
                  </a:ext>
                </a:extLst>
              </a:tr>
              <a:tr h="1090851">
                <a:tc>
                  <a:txBody>
                    <a:bodyPr/>
                    <a:lstStyle/>
                    <a:p>
                      <a:endParaRPr lang="en-US" sz="800"/>
                    </a:p>
                  </a:txBody>
                  <a:tcPr marL="42102" marR="42102" marT="42102" marB="42102" anchor="ctr">
                    <a:lnL>
                      <a:noFill/>
                    </a:lnL>
                    <a:lnR>
                      <a:noFill/>
                    </a:lnR>
                    <a:lnT>
                      <a:noFill/>
                    </a:lnT>
                    <a:lnB>
                      <a:noFill/>
                    </a:lnB>
                  </a:tcPr>
                </a:tc>
                <a:tc>
                  <a:txBody>
                    <a:bodyPr/>
                    <a:lstStyle/>
                    <a:p>
                      <a:pPr marL="342900" indent="-342900">
                        <a:buFont typeface="Arial" panose="020B0604020202020204" pitchFamily="34" charset="0"/>
                        <a:buChar char="•"/>
                      </a:pPr>
                      <a:r>
                        <a:rPr lang="en-US" sz="2000" b="1" dirty="0"/>
                        <a:t>Contact us by Email</a:t>
                      </a:r>
                      <a:r>
                        <a:rPr lang="en-US" sz="2000" dirty="0"/>
                        <a:t/>
                      </a:r>
                      <a:br>
                        <a:rPr lang="en-US" sz="2000" dirty="0"/>
                      </a:br>
                      <a:r>
                        <a:rPr lang="en-US" sz="2000" dirty="0"/>
                        <a:t>To send us an email 24 hours a day, 7 days a week</a:t>
                      </a:r>
                    </a:p>
                  </a:txBody>
                  <a:tcPr marL="42102" marR="42102" marT="42102" marB="42102" anchor="ctr">
                    <a:lnL>
                      <a:noFill/>
                    </a:lnL>
                    <a:lnR>
                      <a:noFill/>
                    </a:lnR>
                    <a:lnT>
                      <a:noFill/>
                    </a:lnT>
                    <a:lnB>
                      <a:noFill/>
                    </a:lnB>
                  </a:tcPr>
                </a:tc>
                <a:extLst>
                  <a:ext uri="{0D108BD9-81ED-4DB2-BD59-A6C34878D82A}">
                    <a16:rowId xmlns:a16="http://schemas.microsoft.com/office/drawing/2014/main" xmlns="" val="3990045063"/>
                  </a:ext>
                </a:extLst>
              </a:tr>
              <a:tr h="584083">
                <a:tc>
                  <a:txBody>
                    <a:bodyPr/>
                    <a:lstStyle/>
                    <a:p>
                      <a:endParaRPr lang="en-US" sz="800"/>
                    </a:p>
                  </a:txBody>
                  <a:tcPr marL="42102" marR="42102" marT="42102" marB="42102" anchor="ctr">
                    <a:lnL>
                      <a:noFill/>
                    </a:lnL>
                    <a:lnR>
                      <a:noFill/>
                    </a:lnR>
                    <a:lnT>
                      <a:noFill/>
                    </a:lnT>
                    <a:lnB>
                      <a:noFill/>
                    </a:lnB>
                  </a:tcPr>
                </a:tc>
                <a:tc>
                  <a:txBody>
                    <a:bodyPr/>
                    <a:lstStyle/>
                    <a:p>
                      <a:endParaRPr lang="en-US" sz="2000" dirty="0"/>
                    </a:p>
                  </a:txBody>
                  <a:tcPr marL="42102" marR="42102" marT="42102" marB="42102" anchor="ctr">
                    <a:lnL>
                      <a:noFill/>
                    </a:lnL>
                    <a:lnR>
                      <a:noFill/>
                    </a:lnR>
                    <a:lnT>
                      <a:noFill/>
                    </a:lnT>
                    <a:lnB>
                      <a:noFill/>
                    </a:lnB>
                  </a:tcPr>
                </a:tc>
                <a:extLst>
                  <a:ext uri="{0D108BD9-81ED-4DB2-BD59-A6C34878D82A}">
                    <a16:rowId xmlns:a16="http://schemas.microsoft.com/office/drawing/2014/main" xmlns="" val="1314300633"/>
                  </a:ext>
                </a:extLst>
              </a:tr>
              <a:tr h="584083">
                <a:tc>
                  <a:txBody>
                    <a:bodyPr/>
                    <a:lstStyle/>
                    <a:p>
                      <a:endParaRPr lang="en-US" sz="800"/>
                    </a:p>
                  </a:txBody>
                  <a:tcPr marL="42102" marR="42102" marT="42102" marB="42102" anchor="ctr">
                    <a:lnL>
                      <a:noFill/>
                    </a:lnL>
                    <a:lnR>
                      <a:noFill/>
                    </a:lnR>
                    <a:lnT>
                      <a:noFill/>
                    </a:lnT>
                    <a:lnB>
                      <a:noFill/>
                    </a:lnB>
                  </a:tcPr>
                </a:tc>
                <a:tc>
                  <a:txBody>
                    <a:bodyPr/>
                    <a:lstStyle/>
                    <a:p>
                      <a:endParaRPr lang="en-US" dirty="0"/>
                    </a:p>
                  </a:txBody>
                  <a:tcPr marL="42102" marR="42102" marT="42102" marB="42102" anchor="ctr">
                    <a:lnL>
                      <a:noFill/>
                    </a:lnL>
                    <a:lnR>
                      <a:noFill/>
                    </a:lnR>
                    <a:lnT>
                      <a:noFill/>
                    </a:lnT>
                    <a:lnB>
                      <a:noFill/>
                    </a:lnB>
                  </a:tcPr>
                </a:tc>
                <a:extLst>
                  <a:ext uri="{0D108BD9-81ED-4DB2-BD59-A6C34878D82A}">
                    <a16:rowId xmlns:a16="http://schemas.microsoft.com/office/drawing/2014/main" xmlns="" val="3656308195"/>
                  </a:ext>
                </a:extLst>
              </a:tr>
              <a:tr h="745655">
                <a:tc>
                  <a:txBody>
                    <a:bodyPr/>
                    <a:lstStyle/>
                    <a:p>
                      <a:endParaRPr lang="en-US" sz="800"/>
                    </a:p>
                  </a:txBody>
                  <a:tcPr marL="42102" marR="42102" marT="42102" marB="42102" anchor="ctr">
                    <a:lnL>
                      <a:noFill/>
                    </a:lnL>
                    <a:lnR>
                      <a:noFill/>
                    </a:lnR>
                    <a:lnT>
                      <a:noFill/>
                    </a:lnT>
                    <a:lnB>
                      <a:noFill/>
                    </a:lnB>
                  </a:tcPr>
                </a:tc>
                <a:tc>
                  <a:txBody>
                    <a:bodyPr/>
                    <a:lstStyle/>
                    <a:p>
                      <a:endParaRPr lang="en-US" dirty="0"/>
                    </a:p>
                  </a:txBody>
                  <a:tcPr marL="42102" marR="42102" marT="42102" marB="42102" anchor="ctr">
                    <a:lnL>
                      <a:noFill/>
                    </a:lnL>
                    <a:lnR>
                      <a:noFill/>
                    </a:lnR>
                    <a:lnT>
                      <a:noFill/>
                    </a:lnT>
                    <a:lnB>
                      <a:noFill/>
                    </a:lnB>
                  </a:tcPr>
                </a:tc>
                <a:extLst>
                  <a:ext uri="{0D108BD9-81ED-4DB2-BD59-A6C34878D82A}">
                    <a16:rowId xmlns:a16="http://schemas.microsoft.com/office/drawing/2014/main" xmlns="" val="2756507952"/>
                  </a:ext>
                </a:extLst>
              </a:tr>
            </a:tbl>
          </a:graphicData>
        </a:graphic>
      </p:graphicFrame>
    </p:spTree>
    <p:extLst>
      <p:ext uri="{BB962C8B-B14F-4D97-AF65-F5344CB8AC3E}">
        <p14:creationId xmlns:p14="http://schemas.microsoft.com/office/powerpoint/2010/main" xmlns="" val="3614124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4362" y="77409"/>
            <a:ext cx="9603275" cy="1049235"/>
          </a:xfrm>
        </p:spPr>
        <p:txBody>
          <a:bodyPr/>
          <a:lstStyle/>
          <a:p>
            <a:pPr algn="ctr"/>
            <a:r>
              <a:rPr lang="en-US" dirty="0"/>
              <a:t>Ostomy Supply Vendors: </a:t>
            </a:r>
            <a:r>
              <a:rPr lang="en-US" b="1" dirty="0" err="1"/>
              <a:t>Edgepark</a:t>
            </a:r>
            <a:endParaRPr lang="en-US" b="1" dirty="0"/>
          </a:p>
        </p:txBody>
      </p:sp>
      <p:sp>
        <p:nvSpPr>
          <p:cNvPr id="3" name="Content Placeholder 2"/>
          <p:cNvSpPr>
            <a:spLocks noGrp="1"/>
          </p:cNvSpPr>
          <p:nvPr>
            <p:ph idx="1"/>
          </p:nvPr>
        </p:nvSpPr>
        <p:spPr>
          <a:xfrm>
            <a:off x="0" y="1126644"/>
            <a:ext cx="12192000" cy="5005215"/>
          </a:xfrm>
        </p:spPr>
        <p:txBody>
          <a:bodyPr>
            <a:normAutofit fontScale="62500" lnSpcReduction="20000"/>
          </a:bodyPr>
          <a:lstStyle/>
          <a:p>
            <a:pPr marL="0" indent="0">
              <a:buNone/>
            </a:pPr>
            <a:r>
              <a:rPr lang="en-US" sz="4400" dirty="0"/>
              <a:t> Website: </a:t>
            </a:r>
            <a:r>
              <a:rPr lang="en-US" sz="3600" dirty="0">
                <a:hlinkClick r:id="rId2"/>
              </a:rPr>
              <a:t>https://www.edgepark.com/ostomy/c/L1-3</a:t>
            </a:r>
            <a:endParaRPr lang="en-US" sz="3600" b="1" dirty="0"/>
          </a:p>
          <a:p>
            <a:endParaRPr lang="en-US" sz="3600" b="1" dirty="0"/>
          </a:p>
          <a:p>
            <a:r>
              <a:rPr lang="en-US" sz="3600" b="1" dirty="0" err="1"/>
              <a:t>Edgepark</a:t>
            </a:r>
            <a:r>
              <a:rPr lang="en-US" sz="3600" b="1" dirty="0"/>
              <a:t> Medical Supplies</a:t>
            </a:r>
          </a:p>
          <a:p>
            <a:pPr marL="0" indent="0">
              <a:buNone/>
            </a:pPr>
            <a:r>
              <a:rPr lang="en-US" sz="3600" dirty="0"/>
              <a:t>1810 Summit Commerce Park</a:t>
            </a:r>
            <a:br>
              <a:rPr lang="en-US" sz="3600" dirty="0"/>
            </a:br>
            <a:r>
              <a:rPr lang="en-US" sz="3600" dirty="0"/>
              <a:t>Twinsburg, OH 44087</a:t>
            </a:r>
          </a:p>
          <a:p>
            <a:r>
              <a:rPr lang="en-US" sz="3600" b="1" dirty="0">
                <a:hlinkClick r:id="rId3"/>
              </a:rPr>
              <a:t>Contact us</a:t>
            </a:r>
            <a:r>
              <a:rPr lang="en-US" sz="3600" b="1" dirty="0"/>
              <a:t> </a:t>
            </a:r>
          </a:p>
          <a:p>
            <a:pPr marL="0" indent="0">
              <a:buNone/>
            </a:pPr>
            <a:r>
              <a:rPr lang="en-US" sz="3600" dirty="0"/>
              <a:t>P </a:t>
            </a:r>
            <a:r>
              <a:rPr lang="en-US" sz="3600" dirty="0">
                <a:hlinkClick r:id="rId4"/>
              </a:rPr>
              <a:t>1-888-394-5375</a:t>
            </a:r>
            <a:r>
              <a:rPr lang="en-US" sz="3600" dirty="0"/>
              <a:t/>
            </a:r>
            <a:br>
              <a:rPr lang="en-US" sz="3600" dirty="0"/>
            </a:br>
            <a:r>
              <a:rPr lang="en-US" sz="3600" dirty="0"/>
              <a:t>F </a:t>
            </a:r>
            <a:r>
              <a:rPr lang="en-US" sz="3600" dirty="0">
                <a:hlinkClick r:id="rId5"/>
              </a:rPr>
              <a:t>1-330-425-4355</a:t>
            </a:r>
            <a:endParaRPr lang="en-US" sz="3600" dirty="0"/>
          </a:p>
          <a:p>
            <a:r>
              <a:rPr lang="en-US" sz="3600" b="1" dirty="0"/>
              <a:t>Hours</a:t>
            </a:r>
          </a:p>
          <a:p>
            <a:pPr marL="0" indent="0">
              <a:buNone/>
            </a:pPr>
            <a:r>
              <a:rPr lang="en-US" sz="3600" dirty="0"/>
              <a:t>8:30 a.m. - 5:30 p.m. </a:t>
            </a:r>
            <a:br>
              <a:rPr lang="en-US" sz="3600" dirty="0"/>
            </a:br>
            <a:r>
              <a:rPr lang="en-US" sz="3600" dirty="0"/>
              <a:t>Monday - Friday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3195674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490" y="87305"/>
            <a:ext cx="9603275" cy="1049235"/>
          </a:xfrm>
        </p:spPr>
        <p:txBody>
          <a:bodyPr/>
          <a:lstStyle/>
          <a:p>
            <a:pPr algn="ctr"/>
            <a:r>
              <a:rPr lang="en-US" dirty="0"/>
              <a:t>Ostomy Supply </a:t>
            </a:r>
            <a:r>
              <a:rPr lang="en-US" dirty="0" err="1"/>
              <a:t>Vendors:</a:t>
            </a:r>
            <a:r>
              <a:rPr lang="en-US" b="1" dirty="0" err="1"/>
              <a:t>Liberty</a:t>
            </a:r>
            <a:r>
              <a:rPr lang="en-US" b="1" dirty="0"/>
              <a:t> Medical</a:t>
            </a:r>
          </a:p>
        </p:txBody>
      </p:sp>
      <p:sp>
        <p:nvSpPr>
          <p:cNvPr id="3" name="Content Placeholder 2"/>
          <p:cNvSpPr>
            <a:spLocks noGrp="1"/>
          </p:cNvSpPr>
          <p:nvPr>
            <p:ph idx="1"/>
          </p:nvPr>
        </p:nvSpPr>
        <p:spPr>
          <a:xfrm>
            <a:off x="462578" y="986971"/>
            <a:ext cx="11729421" cy="5144887"/>
          </a:xfrm>
        </p:spPr>
        <p:txBody>
          <a:bodyPr>
            <a:normAutofit/>
          </a:bodyPr>
          <a:lstStyle/>
          <a:p>
            <a:pPr marL="0" indent="0">
              <a:buNone/>
            </a:pPr>
            <a:r>
              <a:rPr lang="en-US" sz="2400" dirty="0"/>
              <a:t>Website: </a:t>
            </a:r>
            <a:r>
              <a:rPr lang="en-US" sz="2400" dirty="0">
                <a:hlinkClick r:id="rId2"/>
              </a:rPr>
              <a:t>https://www.edgepark.com/patient-transition</a:t>
            </a:r>
            <a:endParaRPr lang="en-US" sz="2400" dirty="0"/>
          </a:p>
          <a:p>
            <a:pPr marL="0" indent="0">
              <a:buNone/>
            </a:pPr>
            <a:endParaRPr lang="en-US" dirty="0"/>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37642" y="1899263"/>
            <a:ext cx="8310282" cy="4044337"/>
          </a:xfrm>
          <a:prstGeom prst="rect">
            <a:avLst/>
          </a:prstGeom>
        </p:spPr>
      </p:pic>
    </p:spTree>
    <p:extLst>
      <p:ext uri="{BB962C8B-B14F-4D97-AF65-F5344CB8AC3E}">
        <p14:creationId xmlns:p14="http://schemas.microsoft.com/office/powerpoint/2010/main" xmlns="" val="3709126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48" y="63114"/>
            <a:ext cx="12279085" cy="1049235"/>
          </a:xfrm>
        </p:spPr>
        <p:txBody>
          <a:bodyPr/>
          <a:lstStyle/>
          <a:p>
            <a:pPr algn="ctr"/>
            <a:r>
              <a:rPr lang="en-US" dirty="0"/>
              <a:t>Ostomy Supply Vendors: </a:t>
            </a:r>
            <a:r>
              <a:rPr lang="en-US" b="1" dirty="0"/>
              <a:t>Sound Health Medical</a:t>
            </a:r>
          </a:p>
        </p:txBody>
      </p:sp>
      <p:sp>
        <p:nvSpPr>
          <p:cNvPr id="3" name="Content Placeholder 2"/>
          <p:cNvSpPr>
            <a:spLocks noGrp="1"/>
          </p:cNvSpPr>
          <p:nvPr>
            <p:ph idx="1"/>
          </p:nvPr>
        </p:nvSpPr>
        <p:spPr>
          <a:xfrm>
            <a:off x="0" y="1006325"/>
            <a:ext cx="12191999" cy="5125534"/>
          </a:xfrm>
        </p:spPr>
        <p:txBody>
          <a:bodyPr>
            <a:normAutofit/>
          </a:bodyPr>
          <a:lstStyle/>
          <a:p>
            <a:pPr marL="0" indent="0">
              <a:buNone/>
            </a:pPr>
            <a:r>
              <a:rPr lang="en-US" sz="2800" dirty="0"/>
              <a:t>Website: </a:t>
            </a:r>
            <a:r>
              <a:rPr lang="en-US" sz="2800" dirty="0">
                <a:hlinkClick r:id="rId2"/>
              </a:rPr>
              <a:t>http://www.soundhealthmedical.com/index.htm</a:t>
            </a:r>
            <a:endParaRPr lang="en-US" sz="2800" dirty="0"/>
          </a:p>
          <a:p>
            <a:pPr marL="0" indent="0">
              <a:buNone/>
            </a:pPr>
            <a:endParaRPr lang="en-US" sz="2800" dirty="0"/>
          </a:p>
          <a:p>
            <a:r>
              <a:rPr lang="en-US" sz="2800" b="1" dirty="0"/>
              <a:t>Sound Health Medical (Tacoma)</a:t>
            </a:r>
          </a:p>
          <a:p>
            <a:endParaRPr lang="en-US" sz="2800" dirty="0"/>
          </a:p>
          <a:p>
            <a:r>
              <a:rPr lang="en-US" sz="2800" dirty="0"/>
              <a:t>2811 S 12Th St</a:t>
            </a:r>
            <a:br>
              <a:rPr lang="en-US" sz="2800" dirty="0"/>
            </a:br>
            <a:r>
              <a:rPr lang="en-US" sz="2800" dirty="0"/>
              <a:t>Tacoma, WA 98405</a:t>
            </a:r>
          </a:p>
          <a:p>
            <a:endParaRPr lang="en-US" sz="2800" dirty="0"/>
          </a:p>
          <a:p>
            <a:r>
              <a:rPr lang="en-US" sz="2800" dirty="0"/>
              <a:t>Phone: (253) 274-5000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2658796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09" y="126010"/>
            <a:ext cx="12191999" cy="1049235"/>
          </a:xfrm>
        </p:spPr>
        <p:txBody>
          <a:bodyPr/>
          <a:lstStyle/>
          <a:p>
            <a:pPr algn="ctr"/>
            <a:r>
              <a:rPr lang="en-US" dirty="0"/>
              <a:t>Ostomy Supply Vendors: </a:t>
            </a:r>
            <a:r>
              <a:rPr lang="en-US" b="1" dirty="0"/>
              <a:t>Liberator Medical </a:t>
            </a:r>
          </a:p>
        </p:txBody>
      </p:sp>
      <p:sp>
        <p:nvSpPr>
          <p:cNvPr id="3" name="Content Placeholder 2"/>
          <p:cNvSpPr>
            <a:spLocks noGrp="1"/>
          </p:cNvSpPr>
          <p:nvPr>
            <p:ph idx="1"/>
          </p:nvPr>
        </p:nvSpPr>
        <p:spPr>
          <a:xfrm>
            <a:off x="77409" y="1640115"/>
            <a:ext cx="12191999" cy="5086829"/>
          </a:xfrm>
        </p:spPr>
        <p:txBody>
          <a:bodyPr>
            <a:normAutofit/>
          </a:bodyPr>
          <a:lstStyle/>
          <a:p>
            <a:pPr marL="0" indent="0">
              <a:buNone/>
            </a:pPr>
            <a:r>
              <a:rPr lang="en-US" sz="2800" dirty="0"/>
              <a:t>Website: </a:t>
            </a:r>
            <a:r>
              <a:rPr lang="en-US" sz="2800" dirty="0">
                <a:hlinkClick r:id="rId2"/>
              </a:rPr>
              <a:t>http://www.liberatormedical.com/ostomy-supplies/</a:t>
            </a:r>
            <a:endParaRPr lang="en-US" sz="2800" dirty="0"/>
          </a:p>
          <a:p>
            <a:pPr marL="0" indent="0">
              <a:buNone/>
            </a:pPr>
            <a:endParaRPr lang="en-US" sz="2800" dirty="0"/>
          </a:p>
          <a:p>
            <a:r>
              <a:rPr lang="en-US" sz="2800" dirty="0"/>
              <a:t>Talk to one of our manufacturer-trained Ostomy Specialist to find out what samples may improve the quality of your life. </a:t>
            </a:r>
          </a:p>
          <a:p>
            <a:endParaRPr lang="en-US" sz="2800" dirty="0"/>
          </a:p>
          <a:p>
            <a:r>
              <a:rPr lang="en-US" sz="2800" dirty="0"/>
              <a:t>Call 1-877-554-0869</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2152470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3189CE1C-0378-4B48-9B58-4DCEF3978F65}"/>
              </a:ext>
            </a:extLst>
          </p:cNvPr>
          <p:cNvSpPr/>
          <p:nvPr/>
        </p:nvSpPr>
        <p:spPr>
          <a:xfrm>
            <a:off x="1217013" y="1364342"/>
            <a:ext cx="9347200" cy="3970318"/>
          </a:xfrm>
          <a:prstGeom prst="rect">
            <a:avLst/>
          </a:prstGeom>
        </p:spPr>
        <p:txBody>
          <a:bodyPr wrap="square">
            <a:spAutoFit/>
          </a:bodyPr>
          <a:lstStyle/>
          <a:p>
            <a:pPr marL="457200" indent="-457200">
              <a:buFont typeface="Arial" panose="020B0604020202020204" pitchFamily="34" charset="0"/>
              <a:buChar char="•"/>
            </a:pPr>
            <a:r>
              <a:rPr lang="en-US" sz="2800" dirty="0">
                <a:solidFill>
                  <a:srgbClr val="000000"/>
                </a:solidFill>
              </a:rPr>
              <a:t>Anyone can buy ostomy supplies without a prescription. </a:t>
            </a:r>
          </a:p>
          <a:p>
            <a:pPr marL="457200" indent="-457200">
              <a:buFont typeface="Arial" panose="020B0604020202020204" pitchFamily="34" charset="0"/>
              <a:buChar char="•"/>
            </a:pPr>
            <a:endParaRPr lang="en-US" sz="2800" dirty="0">
              <a:solidFill>
                <a:srgbClr val="000000"/>
              </a:solidFill>
            </a:endParaRPr>
          </a:p>
          <a:p>
            <a:pPr marL="457200" indent="-457200">
              <a:buFont typeface="Arial" panose="020B0604020202020204" pitchFamily="34" charset="0"/>
              <a:buChar char="•"/>
            </a:pPr>
            <a:r>
              <a:rPr lang="en-US" sz="2800" dirty="0">
                <a:solidFill>
                  <a:srgbClr val="000000"/>
                </a:solidFill>
              </a:rPr>
              <a:t>To get insurance to PAY for it though, you must have an MD/NP prescription. </a:t>
            </a:r>
          </a:p>
          <a:p>
            <a:pPr marL="457200" indent="-457200">
              <a:buFont typeface="Arial" panose="020B0604020202020204" pitchFamily="34" charset="0"/>
              <a:buChar char="•"/>
            </a:pPr>
            <a:endParaRPr lang="en-US" sz="2800" dirty="0">
              <a:solidFill>
                <a:srgbClr val="000000"/>
              </a:solidFill>
            </a:endParaRPr>
          </a:p>
          <a:p>
            <a:pPr marL="457200" indent="-457200">
              <a:buFont typeface="Arial" panose="020B0604020202020204" pitchFamily="34" charset="0"/>
              <a:buChar char="•"/>
            </a:pPr>
            <a:r>
              <a:rPr lang="en-US" sz="2800" dirty="0">
                <a:solidFill>
                  <a:srgbClr val="000000"/>
                </a:solidFill>
              </a:rPr>
              <a:t>An experienced or good ostomy supply company will often help you through the process, whether Medicare or managed care</a:t>
            </a:r>
            <a:endParaRPr lang="en-US" sz="2800" dirty="0"/>
          </a:p>
        </p:txBody>
      </p:sp>
      <p:sp>
        <p:nvSpPr>
          <p:cNvPr id="4" name="Title 3">
            <a:extLst>
              <a:ext uri="{FF2B5EF4-FFF2-40B4-BE49-F238E27FC236}">
                <a16:creationId xmlns:a16="http://schemas.microsoft.com/office/drawing/2014/main" xmlns="" id="{A5F57E55-4650-41FA-8F12-2B21BC872174}"/>
              </a:ext>
            </a:extLst>
          </p:cNvPr>
          <p:cNvSpPr>
            <a:spLocks noGrp="1"/>
          </p:cNvSpPr>
          <p:nvPr>
            <p:ph type="title"/>
          </p:nvPr>
        </p:nvSpPr>
        <p:spPr>
          <a:xfrm>
            <a:off x="960938" y="92142"/>
            <a:ext cx="9603275" cy="1049235"/>
          </a:xfrm>
        </p:spPr>
        <p:txBody>
          <a:bodyPr/>
          <a:lstStyle/>
          <a:p>
            <a:pPr algn="ctr"/>
            <a:r>
              <a:rPr lang="en-US" dirty="0"/>
              <a:t>How to get ostomy supplies…</a:t>
            </a:r>
          </a:p>
        </p:txBody>
      </p:sp>
    </p:spTree>
    <p:extLst>
      <p:ext uri="{BB962C8B-B14F-4D97-AF65-F5344CB8AC3E}">
        <p14:creationId xmlns:p14="http://schemas.microsoft.com/office/powerpoint/2010/main" xmlns="" val="1400115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487" y="124998"/>
            <a:ext cx="9607661" cy="498946"/>
          </a:xfrm>
        </p:spPr>
        <p:txBody>
          <a:bodyPr>
            <a:normAutofit fontScale="90000"/>
          </a:bodyPr>
          <a:lstStyle/>
          <a:p>
            <a:pPr algn="ctr"/>
            <a:r>
              <a:rPr lang="en-US" dirty="0"/>
              <a:t>Manufactures of Ostomy Supplies</a:t>
            </a:r>
          </a:p>
        </p:txBody>
      </p:sp>
      <p:sp>
        <p:nvSpPr>
          <p:cNvPr id="4" name="Text Placeholder 3"/>
          <p:cNvSpPr>
            <a:spLocks noGrp="1"/>
          </p:cNvSpPr>
          <p:nvPr>
            <p:ph type="body" idx="1"/>
          </p:nvPr>
        </p:nvSpPr>
        <p:spPr>
          <a:xfrm>
            <a:off x="162958" y="947577"/>
            <a:ext cx="11037346" cy="847414"/>
          </a:xfrm>
        </p:spPr>
        <p:txBody>
          <a:bodyPr>
            <a:normAutofit/>
          </a:bodyPr>
          <a:lstStyle/>
          <a:p>
            <a:r>
              <a:rPr lang="en-US" sz="2000" dirty="0"/>
              <a:t>Website: </a:t>
            </a:r>
            <a:r>
              <a:rPr lang="en-US" sz="2000" dirty="0">
                <a:hlinkClick r:id="rId2"/>
              </a:rPr>
              <a:t>http://www.ostomy.org/Ostomy_Supply.html</a:t>
            </a:r>
            <a:endParaRPr lang="en-US" sz="2000" dirty="0"/>
          </a:p>
          <a:p>
            <a:endParaRPr lang="en-US" dirty="0"/>
          </a:p>
        </p:txBody>
      </p:sp>
      <p:sp>
        <p:nvSpPr>
          <p:cNvPr id="3" name="Content Placeholder 2"/>
          <p:cNvSpPr>
            <a:spLocks noGrp="1"/>
          </p:cNvSpPr>
          <p:nvPr>
            <p:ph sz="half" idx="2"/>
          </p:nvPr>
        </p:nvSpPr>
        <p:spPr>
          <a:xfrm>
            <a:off x="0" y="1301675"/>
            <a:ext cx="5774318" cy="4997525"/>
          </a:xfrm>
        </p:spPr>
        <p:txBody>
          <a:bodyPr>
            <a:normAutofit fontScale="25000" lnSpcReduction="20000"/>
          </a:bodyPr>
          <a:lstStyle/>
          <a:p>
            <a:r>
              <a:rPr lang="en-US" sz="3200" dirty="0">
                <a:hlinkClick r:id="rId3"/>
              </a:rPr>
              <a:t>B. Braun Medical</a:t>
            </a:r>
            <a:r>
              <a:rPr lang="en-US" sz="3200" dirty="0"/>
              <a:t/>
            </a:r>
            <a:br>
              <a:rPr lang="en-US" sz="3200" dirty="0"/>
            </a:br>
            <a:r>
              <a:rPr lang="en-US" sz="3200" dirty="0"/>
              <a:t>824 Twelfth Avenue</a:t>
            </a:r>
            <a:br>
              <a:rPr lang="en-US" sz="3200" dirty="0"/>
            </a:br>
            <a:r>
              <a:rPr lang="en-US" sz="3200" dirty="0"/>
              <a:t>Bethlehem, PA 18018-3524</a:t>
            </a:r>
            <a:br>
              <a:rPr lang="en-US" sz="3200" dirty="0"/>
            </a:br>
            <a:r>
              <a:rPr lang="en-US" sz="3200" dirty="0"/>
              <a:t>800-227-2862</a:t>
            </a:r>
            <a:br>
              <a:rPr lang="en-US" sz="3200" dirty="0"/>
            </a:br>
            <a:r>
              <a:rPr lang="en-US" sz="3200" dirty="0"/>
              <a:t>Two-piece products with </a:t>
            </a:r>
            <a:r>
              <a:rPr lang="en-US" sz="3200" dirty="0" err="1"/>
              <a:t>Flexima</a:t>
            </a:r>
            <a:r>
              <a:rPr lang="en-US" sz="3200" dirty="0"/>
              <a:t> 3S coupling system.</a:t>
            </a:r>
            <a:br>
              <a:rPr lang="en-US" sz="3200" dirty="0"/>
            </a:br>
            <a:r>
              <a:rPr lang="en-US" sz="3200" dirty="0"/>
              <a:t> </a:t>
            </a:r>
          </a:p>
          <a:p>
            <a:r>
              <a:rPr lang="en-US" sz="3200" dirty="0" err="1">
                <a:hlinkClick r:id="rId4"/>
              </a:rPr>
              <a:t>Coloplast</a:t>
            </a:r>
            <a:r>
              <a:rPr lang="en-US" sz="3200" dirty="0">
                <a:hlinkClick r:id="rId4"/>
              </a:rPr>
              <a:t> Corp.</a:t>
            </a:r>
            <a:r>
              <a:rPr lang="en-US" sz="3200" dirty="0"/>
              <a:t/>
            </a:r>
            <a:br>
              <a:rPr lang="en-US" sz="3200" dirty="0"/>
            </a:br>
            <a:r>
              <a:rPr lang="en-US" sz="3200" dirty="0"/>
              <a:t>1601 West River Road</a:t>
            </a:r>
            <a:br>
              <a:rPr lang="en-US" sz="3200" dirty="0"/>
            </a:br>
            <a:r>
              <a:rPr lang="en-US" sz="3200" dirty="0"/>
              <a:t>Minneapolis, MN 55411</a:t>
            </a:r>
            <a:br>
              <a:rPr lang="en-US" sz="3200" dirty="0"/>
            </a:br>
            <a:r>
              <a:rPr lang="en-US" sz="3200" dirty="0"/>
              <a:t>800-533-0464</a:t>
            </a:r>
            <a:br>
              <a:rPr lang="en-US" sz="3200" dirty="0"/>
            </a:br>
            <a:r>
              <a:rPr lang="en-US" sz="3200" dirty="0"/>
              <a:t>Full product line: </a:t>
            </a:r>
            <a:r>
              <a:rPr lang="en-US" sz="3200" dirty="0" err="1"/>
              <a:t>SenSura</a:t>
            </a:r>
            <a:r>
              <a:rPr lang="en-US" sz="3200" dirty="0"/>
              <a:t>, Assura, </a:t>
            </a:r>
            <a:r>
              <a:rPr lang="en-US" sz="3200" dirty="0" err="1"/>
              <a:t>ColoKids</a:t>
            </a:r>
            <a:r>
              <a:rPr lang="en-US" sz="3200" dirty="0"/>
              <a:t>, and full line of accessories.</a:t>
            </a:r>
            <a:br>
              <a:rPr lang="en-US" sz="3200" dirty="0"/>
            </a:br>
            <a:r>
              <a:rPr lang="en-US" sz="3200" dirty="0"/>
              <a:t> </a:t>
            </a:r>
          </a:p>
          <a:p>
            <a:r>
              <a:rPr lang="en-US" sz="3200" dirty="0" err="1">
                <a:hlinkClick r:id="rId5"/>
              </a:rPr>
              <a:t>ConvaTec</a:t>
            </a:r>
            <a:r>
              <a:rPr lang="en-US" sz="3200" dirty="0"/>
              <a:t/>
            </a:r>
            <a:br>
              <a:rPr lang="en-US" sz="3200" dirty="0"/>
            </a:br>
            <a:r>
              <a:rPr lang="en-US" sz="3200" dirty="0"/>
              <a:t>211 American Ave</a:t>
            </a:r>
            <a:br>
              <a:rPr lang="en-US" sz="3200" dirty="0"/>
            </a:br>
            <a:r>
              <a:rPr lang="en-US" sz="3200" dirty="0"/>
              <a:t>Greensboro, NC 27409</a:t>
            </a:r>
            <a:br>
              <a:rPr lang="en-US" sz="3200" dirty="0"/>
            </a:br>
            <a:r>
              <a:rPr lang="en-US" sz="3200" dirty="0"/>
              <a:t>800-422-8811</a:t>
            </a:r>
            <a:br>
              <a:rPr lang="en-US" sz="3200" dirty="0"/>
            </a:br>
            <a:r>
              <a:rPr lang="en-US" sz="3200" dirty="0"/>
              <a:t>Full product line, Sur-Fit Natura, Active Life, Moldable Technology.</a:t>
            </a:r>
            <a:br>
              <a:rPr lang="en-US" sz="3200" dirty="0"/>
            </a:br>
            <a:r>
              <a:rPr lang="en-US" sz="3200" dirty="0"/>
              <a:t> </a:t>
            </a:r>
          </a:p>
          <a:p>
            <a:r>
              <a:rPr lang="en-US" sz="3200" dirty="0" err="1">
                <a:hlinkClick r:id="rId6"/>
              </a:rPr>
              <a:t>Cymed</a:t>
            </a:r>
            <a:r>
              <a:rPr lang="en-US" sz="3200" dirty="0">
                <a:hlinkClick r:id="rId6"/>
              </a:rPr>
              <a:t> Ostomy Co.</a:t>
            </a:r>
            <a:r>
              <a:rPr lang="en-US" sz="3200" dirty="0"/>
              <a:t/>
            </a:r>
            <a:br>
              <a:rPr lang="en-US" sz="3200" dirty="0"/>
            </a:br>
            <a:r>
              <a:rPr lang="en-US" sz="3200" dirty="0"/>
              <a:t>1440C Fourth Street</a:t>
            </a:r>
            <a:br>
              <a:rPr lang="en-US" sz="3200" dirty="0"/>
            </a:br>
            <a:r>
              <a:rPr lang="en-US" sz="3200" dirty="0"/>
              <a:t>Berkeley, CA 94710</a:t>
            </a:r>
            <a:br>
              <a:rPr lang="en-US" sz="3200" dirty="0"/>
            </a:br>
            <a:r>
              <a:rPr lang="en-US" sz="3200" dirty="0"/>
              <a:t>800-582-0707</a:t>
            </a:r>
            <a:br>
              <a:rPr lang="en-US" sz="3200" dirty="0"/>
            </a:br>
            <a:r>
              <a:rPr lang="en-US" sz="3200" dirty="0"/>
              <a:t>Full product line including the </a:t>
            </a:r>
            <a:r>
              <a:rPr lang="en-US" sz="3200" dirty="0" err="1"/>
              <a:t>MicroSkin</a:t>
            </a:r>
            <a:r>
              <a:rPr lang="en-US" sz="3200" dirty="0"/>
              <a:t> Ostomy Pouching System.</a:t>
            </a:r>
            <a:br>
              <a:rPr lang="en-US" sz="3200" dirty="0"/>
            </a:br>
            <a:r>
              <a:rPr lang="en-US" sz="3200" dirty="0"/>
              <a:t> </a:t>
            </a:r>
          </a:p>
          <a:p>
            <a:r>
              <a:rPr lang="en-US" sz="3200" dirty="0">
                <a:hlinkClick r:id="rId7"/>
              </a:rPr>
              <a:t>Hollister Incorporated</a:t>
            </a:r>
            <a:r>
              <a:rPr lang="en-US" sz="3200" dirty="0"/>
              <a:t/>
            </a:r>
            <a:br>
              <a:rPr lang="en-US" sz="3200" dirty="0"/>
            </a:br>
            <a:r>
              <a:rPr lang="en-US" sz="3200" dirty="0"/>
              <a:t>2000 Hollister Drive</a:t>
            </a:r>
            <a:br>
              <a:rPr lang="en-US" sz="3200" dirty="0"/>
            </a:br>
            <a:r>
              <a:rPr lang="en-US" sz="3200" dirty="0"/>
              <a:t>Libertyville, IL 60048-3746</a:t>
            </a:r>
            <a:br>
              <a:rPr lang="en-US" sz="3200" dirty="0"/>
            </a:br>
            <a:r>
              <a:rPr lang="en-US" sz="3200" dirty="0"/>
              <a:t>888-740-8999</a:t>
            </a:r>
            <a:br>
              <a:rPr lang="en-US" sz="3200" dirty="0"/>
            </a:br>
            <a:r>
              <a:rPr lang="en-US" sz="3200" dirty="0"/>
              <a:t>Full product line: New Image, Premier, Adapt, </a:t>
            </a:r>
            <a:r>
              <a:rPr lang="en-US" sz="3200" dirty="0" err="1"/>
              <a:t>Pouchkins</a:t>
            </a:r>
            <a:r>
              <a:rPr lang="en-US" sz="3200" dirty="0"/>
              <a:t>.</a:t>
            </a:r>
            <a:br>
              <a:rPr lang="en-US" sz="3200" dirty="0"/>
            </a:br>
            <a:r>
              <a:rPr lang="en-US" sz="3200" dirty="0"/>
              <a:t> </a:t>
            </a:r>
          </a:p>
          <a:p>
            <a:r>
              <a:rPr lang="en-US" sz="3200" dirty="0">
                <a:hlinkClick r:id="rId8"/>
              </a:rPr>
              <a:t>Marlen Manufacturing &amp; Development Co.</a:t>
            </a:r>
            <a:r>
              <a:rPr lang="en-US" sz="3200" dirty="0"/>
              <a:t/>
            </a:r>
            <a:br>
              <a:rPr lang="en-US" sz="3200" dirty="0"/>
            </a:br>
            <a:r>
              <a:rPr lang="en-US" sz="3200" dirty="0"/>
              <a:t>5150 Richmond Road</a:t>
            </a:r>
            <a:br>
              <a:rPr lang="en-US" sz="3200" dirty="0"/>
            </a:br>
            <a:r>
              <a:rPr lang="en-US" sz="3200" dirty="0"/>
              <a:t>Bedford, OH 44146-1331</a:t>
            </a:r>
            <a:br>
              <a:rPr lang="en-US" sz="3200" dirty="0"/>
            </a:br>
            <a:r>
              <a:rPr lang="en-US" sz="3200" dirty="0"/>
              <a:t>216-292-7060</a:t>
            </a:r>
            <a:br>
              <a:rPr lang="en-US" sz="3200" dirty="0"/>
            </a:br>
            <a:r>
              <a:rPr lang="en-US" sz="3200" dirty="0"/>
              <a:t>Full product line: Ultra Duet, Ultra, Skin Shield.</a:t>
            </a:r>
          </a:p>
          <a:p>
            <a:pPr marL="0" indent="0">
              <a:buNone/>
            </a:pPr>
            <a:endParaRPr lang="en-US" dirty="0"/>
          </a:p>
          <a:p>
            <a:pPr marL="0" indent="0">
              <a:buNone/>
            </a:pPr>
            <a:endParaRPr lang="en-US" dirty="0"/>
          </a:p>
          <a:p>
            <a:pPr marL="0" indent="0">
              <a:buNone/>
            </a:pPr>
            <a:endParaRPr lang="en-US" dirty="0"/>
          </a:p>
        </p:txBody>
      </p:sp>
      <p:sp>
        <p:nvSpPr>
          <p:cNvPr id="6" name="Content Placeholder 5"/>
          <p:cNvSpPr>
            <a:spLocks noGrp="1"/>
          </p:cNvSpPr>
          <p:nvPr>
            <p:ph sz="quarter" idx="4"/>
          </p:nvPr>
        </p:nvSpPr>
        <p:spPr>
          <a:xfrm>
            <a:off x="5997518" y="1301675"/>
            <a:ext cx="6097663" cy="5475643"/>
          </a:xfrm>
        </p:spPr>
        <p:txBody>
          <a:bodyPr>
            <a:normAutofit fontScale="32500" lnSpcReduction="20000"/>
          </a:bodyPr>
          <a:lstStyle/>
          <a:p>
            <a:r>
              <a:rPr lang="en-US" dirty="0">
                <a:hlinkClick r:id="rId9"/>
              </a:rPr>
              <a:t>Nu-Hope Laboratories, Inc.</a:t>
            </a:r>
            <a:r>
              <a:rPr lang="en-US" dirty="0"/>
              <a:t/>
            </a:r>
            <a:br>
              <a:rPr lang="en-US" dirty="0"/>
            </a:br>
            <a:r>
              <a:rPr lang="en-US" dirty="0"/>
              <a:t>P.O. Box 331150</a:t>
            </a:r>
            <a:br>
              <a:rPr lang="en-US" dirty="0"/>
            </a:br>
            <a:r>
              <a:rPr lang="en-US" dirty="0"/>
              <a:t>Pacoima, CA 91333-1150</a:t>
            </a:r>
            <a:br>
              <a:rPr lang="en-US" dirty="0"/>
            </a:br>
            <a:r>
              <a:rPr lang="en-US" dirty="0"/>
              <a:t>800-899-5017</a:t>
            </a:r>
            <a:br>
              <a:rPr lang="en-US" dirty="0"/>
            </a:br>
            <a:r>
              <a:rPr lang="en-US" dirty="0"/>
              <a:t>Full line of pouches, Hernia belts, Non-adhesive systems.</a:t>
            </a:r>
            <a:br>
              <a:rPr lang="en-US" dirty="0"/>
            </a:br>
            <a:r>
              <a:rPr lang="en-US" dirty="0"/>
              <a:t> </a:t>
            </a:r>
          </a:p>
          <a:p>
            <a:r>
              <a:rPr lang="en-US" dirty="0">
                <a:hlinkClick r:id="rId10"/>
              </a:rPr>
              <a:t>Ostomy </a:t>
            </a:r>
            <a:r>
              <a:rPr lang="en-US" dirty="0" err="1">
                <a:hlinkClick r:id="rId10"/>
              </a:rPr>
              <a:t>SuperSan</a:t>
            </a:r>
            <a:r>
              <a:rPr lang="en-US" dirty="0"/>
              <a:t/>
            </a:r>
            <a:br>
              <a:rPr lang="en-US" dirty="0"/>
            </a:br>
            <a:r>
              <a:rPr lang="en-US" dirty="0"/>
              <a:t>3551 Q St, Suite #103</a:t>
            </a:r>
            <a:br>
              <a:rPr lang="en-US" dirty="0"/>
            </a:br>
            <a:r>
              <a:rPr lang="en-US" dirty="0"/>
              <a:t>Bakersfield, CA 93301</a:t>
            </a:r>
            <a:br>
              <a:rPr lang="en-US" dirty="0"/>
            </a:br>
            <a:r>
              <a:rPr lang="en-US" dirty="0"/>
              <a:t>888-888-3095</a:t>
            </a:r>
            <a:br>
              <a:rPr lang="en-US" dirty="0"/>
            </a:br>
            <a:r>
              <a:rPr lang="en-US" dirty="0"/>
              <a:t>A new company making ostomy pouching systems.</a:t>
            </a:r>
            <a:br>
              <a:rPr lang="en-US" dirty="0"/>
            </a:br>
            <a:r>
              <a:rPr lang="en-US" dirty="0"/>
              <a:t> </a:t>
            </a:r>
          </a:p>
          <a:p>
            <a:r>
              <a:rPr lang="en-US" dirty="0">
                <a:hlinkClick r:id="rId11"/>
              </a:rPr>
              <a:t>Perfect Choice Medical Technologies</a:t>
            </a:r>
            <a:r>
              <a:rPr lang="en-US" dirty="0"/>
              <a:t/>
            </a:r>
            <a:br>
              <a:rPr lang="en-US" dirty="0"/>
            </a:br>
            <a:r>
              <a:rPr lang="en-US" dirty="0"/>
              <a:t>2955 Pineda Plaza Way, Suite 209</a:t>
            </a:r>
            <a:br>
              <a:rPr lang="en-US" dirty="0"/>
            </a:br>
            <a:r>
              <a:rPr lang="en-US" dirty="0"/>
              <a:t>Melbourne, FL 32940</a:t>
            </a:r>
            <a:br>
              <a:rPr lang="en-US" dirty="0"/>
            </a:br>
            <a:r>
              <a:rPr lang="en-US" dirty="0"/>
              <a:t>800-665-3412</a:t>
            </a:r>
            <a:br>
              <a:rPr lang="en-US" dirty="0"/>
            </a:br>
            <a:r>
              <a:rPr lang="en-US" dirty="0"/>
              <a:t>Pouches, deodorant, barrier rings &amp; strips.</a:t>
            </a:r>
            <a:br>
              <a:rPr lang="en-US" dirty="0"/>
            </a:br>
            <a:r>
              <a:rPr lang="en-US" dirty="0"/>
              <a:t> </a:t>
            </a:r>
          </a:p>
          <a:p>
            <a:r>
              <a:rPr lang="en-US" dirty="0">
                <a:hlinkClick r:id="rId12"/>
              </a:rPr>
              <a:t>The Perma-Type Company</a:t>
            </a:r>
            <a:r>
              <a:rPr lang="en-US" dirty="0"/>
              <a:t/>
            </a:r>
            <a:br>
              <a:rPr lang="en-US" dirty="0"/>
            </a:br>
            <a:r>
              <a:rPr lang="en-US" dirty="0"/>
              <a:t>83 Northwest Drive</a:t>
            </a:r>
            <a:br>
              <a:rPr lang="en-US" dirty="0"/>
            </a:br>
            <a:r>
              <a:rPr lang="en-US" dirty="0"/>
              <a:t>Plainville, CT 06062</a:t>
            </a:r>
            <a:br>
              <a:rPr lang="en-US" dirty="0"/>
            </a:br>
            <a:r>
              <a:rPr lang="en-US" dirty="0"/>
              <a:t>860-747-9999 in CT; 800-243-4234 in other states</a:t>
            </a:r>
            <a:br>
              <a:rPr lang="en-US" dirty="0"/>
            </a:br>
            <a:r>
              <a:rPr lang="en-US" dirty="0"/>
              <a:t>Reusable appliances for ileostomy, colostomy, </a:t>
            </a:r>
            <a:r>
              <a:rPr lang="en-US" dirty="0" err="1"/>
              <a:t>urostomy</a:t>
            </a:r>
            <a:r>
              <a:rPr lang="en-US" dirty="0"/>
              <a:t>.</a:t>
            </a:r>
            <a:br>
              <a:rPr lang="en-US" dirty="0"/>
            </a:br>
            <a:r>
              <a:rPr lang="en-US" dirty="0"/>
              <a:t> </a:t>
            </a:r>
          </a:p>
          <a:p>
            <a:r>
              <a:rPr lang="en-US" dirty="0" err="1">
                <a:hlinkClick r:id="rId13"/>
              </a:rPr>
              <a:t>Schena</a:t>
            </a:r>
            <a:r>
              <a:rPr lang="en-US" dirty="0">
                <a:hlinkClick r:id="rId13"/>
              </a:rPr>
              <a:t> Ostomy Technologies, Inc.</a:t>
            </a:r>
            <a:r>
              <a:rPr lang="en-US" dirty="0"/>
              <a:t/>
            </a:r>
            <a:br>
              <a:rPr lang="en-US" dirty="0"/>
            </a:br>
            <a:r>
              <a:rPr lang="en-US" dirty="0"/>
              <a:t>2313 Harrier Run</a:t>
            </a:r>
            <a:br>
              <a:rPr lang="en-US" dirty="0"/>
            </a:br>
            <a:r>
              <a:rPr lang="en-US" dirty="0"/>
              <a:t>Naples, FL 34105</a:t>
            </a:r>
            <a:br>
              <a:rPr lang="en-US" dirty="0"/>
            </a:br>
            <a:r>
              <a:rPr lang="en-US" dirty="0"/>
              <a:t>239-263-9957</a:t>
            </a:r>
            <a:br>
              <a:rPr lang="en-US" dirty="0"/>
            </a:br>
            <a:r>
              <a:rPr lang="en-US" dirty="0"/>
              <a:t>EZ-Clean™ Ostomy Pouching System.</a:t>
            </a:r>
            <a:br>
              <a:rPr lang="en-US" dirty="0"/>
            </a:br>
            <a:r>
              <a:rPr lang="en-US" dirty="0"/>
              <a:t> </a:t>
            </a:r>
          </a:p>
          <a:p>
            <a:r>
              <a:rPr lang="en-US" dirty="0" err="1">
                <a:hlinkClick r:id="rId14"/>
              </a:rPr>
              <a:t>Securi</a:t>
            </a:r>
            <a:r>
              <a:rPr lang="en-US" dirty="0">
                <a:hlinkClick r:id="rId14"/>
              </a:rPr>
              <a:t>-T USA</a:t>
            </a:r>
            <a:r>
              <a:rPr lang="en-US" dirty="0"/>
              <a:t/>
            </a:r>
            <a:br>
              <a:rPr lang="en-US" dirty="0"/>
            </a:br>
            <a:r>
              <a:rPr lang="en-US" dirty="0"/>
              <a:t>12501 71st Court</a:t>
            </a:r>
            <a:br>
              <a:rPr lang="en-US" dirty="0"/>
            </a:br>
            <a:r>
              <a:rPr lang="en-US" dirty="0"/>
              <a:t>Largo, FL 33773-3254</a:t>
            </a:r>
            <a:br>
              <a:rPr lang="en-US" dirty="0"/>
            </a:br>
            <a:r>
              <a:rPr lang="en-US" dirty="0"/>
              <a:t>877-726-4400</a:t>
            </a:r>
            <a:br>
              <a:rPr lang="en-US" dirty="0"/>
            </a:br>
            <a:r>
              <a:rPr lang="en-US" dirty="0"/>
              <a:t>Lower cost “Equivalent” products.</a:t>
            </a:r>
            <a:br>
              <a:rPr lang="en-US" dirty="0"/>
            </a:br>
            <a:r>
              <a:rPr lang="en-US" dirty="0"/>
              <a:t> </a:t>
            </a:r>
          </a:p>
          <a:p>
            <a:r>
              <a:rPr lang="en-US" dirty="0" err="1">
                <a:hlinkClick r:id="rId15"/>
              </a:rPr>
              <a:t>Torbot</a:t>
            </a:r>
            <a:r>
              <a:rPr lang="en-US" dirty="0">
                <a:hlinkClick r:id="rId15"/>
              </a:rPr>
              <a:t> Group, Inc.</a:t>
            </a:r>
            <a:r>
              <a:rPr lang="en-US" dirty="0"/>
              <a:t/>
            </a:r>
            <a:br>
              <a:rPr lang="en-US" dirty="0"/>
            </a:br>
            <a:r>
              <a:rPr lang="en-US" dirty="0"/>
              <a:t>1367 Elmwood Ave.</a:t>
            </a:r>
            <a:br>
              <a:rPr lang="en-US" dirty="0"/>
            </a:br>
            <a:r>
              <a:rPr lang="en-US" dirty="0"/>
              <a:t>Cranston RI 02910</a:t>
            </a:r>
            <a:br>
              <a:rPr lang="en-US" dirty="0"/>
            </a:br>
            <a:r>
              <a:rPr lang="en-US" dirty="0"/>
              <a:t>800-545-4254</a:t>
            </a:r>
            <a:br>
              <a:rPr lang="en-US" dirty="0"/>
            </a:br>
            <a:r>
              <a:rPr lang="en-US" dirty="0"/>
              <a:t>Full product line, including customized appliances.</a:t>
            </a:r>
          </a:p>
          <a:p>
            <a:pPr marL="0" indent="0">
              <a:buNone/>
            </a:pPr>
            <a:endParaRPr lang="en-US" dirty="0"/>
          </a:p>
        </p:txBody>
      </p:sp>
    </p:spTree>
    <p:extLst>
      <p:ext uri="{BB962C8B-B14F-4D97-AF65-F5344CB8AC3E}">
        <p14:creationId xmlns:p14="http://schemas.microsoft.com/office/powerpoint/2010/main" xmlns="" val="213697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842" y="72791"/>
            <a:ext cx="9603275" cy="1049235"/>
          </a:xfrm>
        </p:spPr>
        <p:txBody>
          <a:bodyPr/>
          <a:lstStyle/>
          <a:p>
            <a:pPr algn="ctr"/>
            <a:r>
              <a:rPr lang="en-US" dirty="0"/>
              <a:t>Evaluating Ostomy Suppliers</a:t>
            </a:r>
          </a:p>
        </p:txBody>
      </p:sp>
      <p:sp>
        <p:nvSpPr>
          <p:cNvPr id="3" name="Content Placeholder 2"/>
          <p:cNvSpPr>
            <a:spLocks noGrp="1"/>
          </p:cNvSpPr>
          <p:nvPr>
            <p:ph idx="1"/>
          </p:nvPr>
        </p:nvSpPr>
        <p:spPr>
          <a:xfrm>
            <a:off x="0" y="880534"/>
            <a:ext cx="12192000" cy="5215466"/>
          </a:xfrm>
        </p:spPr>
        <p:txBody>
          <a:bodyPr>
            <a:normAutofit/>
          </a:bodyPr>
          <a:lstStyle/>
          <a:p>
            <a:endParaRPr lang="en-US" sz="3600" dirty="0"/>
          </a:p>
          <a:p>
            <a:r>
              <a:rPr lang="en-US" sz="3600" dirty="0"/>
              <a:t>3 major categories of ostomy supply dealers </a:t>
            </a:r>
          </a:p>
          <a:p>
            <a:pPr marL="0" indent="0">
              <a:buNone/>
            </a:pPr>
            <a:endParaRPr lang="en-US" sz="3600" dirty="0"/>
          </a:p>
          <a:p>
            <a:r>
              <a:rPr lang="en-US" sz="3600" dirty="0"/>
              <a:t>Before you choose a particular supplier, you should be aware of the different services and choices each type offers:</a:t>
            </a:r>
          </a:p>
          <a:p>
            <a:endParaRPr lang="en-US" dirty="0"/>
          </a:p>
          <a:p>
            <a:pPr marL="0" indent="0">
              <a:buNone/>
            </a:pPr>
            <a:endParaRPr lang="en-US" dirty="0"/>
          </a:p>
        </p:txBody>
      </p:sp>
    </p:spTree>
    <p:extLst>
      <p:ext uri="{BB962C8B-B14F-4D97-AF65-F5344CB8AC3E}">
        <p14:creationId xmlns:p14="http://schemas.microsoft.com/office/powerpoint/2010/main" xmlns="" val="249284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7F559-FAEE-4BF5-B854-BB70A8B7CEE8}"/>
              </a:ext>
            </a:extLst>
          </p:cNvPr>
          <p:cNvSpPr>
            <a:spLocks noGrp="1"/>
          </p:cNvSpPr>
          <p:nvPr>
            <p:ph type="title"/>
          </p:nvPr>
        </p:nvSpPr>
        <p:spPr/>
        <p:txBody>
          <a:bodyPr/>
          <a:lstStyle/>
          <a:p>
            <a:pPr algn="ctr"/>
            <a:r>
              <a:rPr lang="en-US" b="1" i="1" u="sng" dirty="0"/>
              <a:t>Medical/Surgical Supply Houses</a:t>
            </a:r>
            <a:endParaRPr lang="en-US" dirty="0"/>
          </a:p>
        </p:txBody>
      </p:sp>
      <p:sp>
        <p:nvSpPr>
          <p:cNvPr id="3" name="Content Placeholder 2">
            <a:extLst>
              <a:ext uri="{FF2B5EF4-FFF2-40B4-BE49-F238E27FC236}">
                <a16:creationId xmlns:a16="http://schemas.microsoft.com/office/drawing/2014/main" xmlns="" id="{AFB4F617-D52F-4EC7-8EB8-C3A8549E86C1}"/>
              </a:ext>
            </a:extLst>
          </p:cNvPr>
          <p:cNvSpPr>
            <a:spLocks noGrp="1"/>
          </p:cNvSpPr>
          <p:nvPr>
            <p:ph idx="1"/>
          </p:nvPr>
        </p:nvSpPr>
        <p:spPr>
          <a:xfrm>
            <a:off x="87086" y="1964266"/>
            <a:ext cx="12192000" cy="4518781"/>
          </a:xfrm>
        </p:spPr>
        <p:txBody>
          <a:bodyPr/>
          <a:lstStyle/>
          <a:p>
            <a:r>
              <a:rPr lang="en-US" sz="2400" dirty="0"/>
              <a:t> If they focus on ostomy products, they may offer special services such as ostomy nurses on staff, product recommendations, and troubleshooting advice. </a:t>
            </a:r>
          </a:p>
          <a:p>
            <a:endParaRPr lang="en-US" sz="2400" dirty="0"/>
          </a:p>
          <a:p>
            <a:r>
              <a:rPr lang="en-US" sz="2400" dirty="0"/>
              <a:t>They will have a large amount of frequently-used supplies in stock, but can also special-order items. </a:t>
            </a:r>
          </a:p>
          <a:p>
            <a:endParaRPr lang="en-US" sz="2400" dirty="0"/>
          </a:p>
          <a:p>
            <a:r>
              <a:rPr lang="en-US" sz="2400" dirty="0"/>
              <a:t>You generally purchase products by shopping at their store.</a:t>
            </a:r>
          </a:p>
          <a:p>
            <a:endParaRPr lang="en-US" dirty="0"/>
          </a:p>
        </p:txBody>
      </p:sp>
    </p:spTree>
    <p:extLst>
      <p:ext uri="{BB962C8B-B14F-4D97-AF65-F5344CB8AC3E}">
        <p14:creationId xmlns:p14="http://schemas.microsoft.com/office/powerpoint/2010/main" xmlns="" val="3245364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7F559-FAEE-4BF5-B854-BB70A8B7CEE8}"/>
              </a:ext>
            </a:extLst>
          </p:cNvPr>
          <p:cNvSpPr>
            <a:spLocks noGrp="1"/>
          </p:cNvSpPr>
          <p:nvPr>
            <p:ph type="title"/>
          </p:nvPr>
        </p:nvSpPr>
        <p:spPr>
          <a:xfrm>
            <a:off x="1202841" y="774315"/>
            <a:ext cx="9603275" cy="1049235"/>
          </a:xfrm>
        </p:spPr>
        <p:txBody>
          <a:bodyPr/>
          <a:lstStyle/>
          <a:p>
            <a:pPr algn="ctr"/>
            <a:r>
              <a:rPr lang="en-US" b="1" i="1" u="sng" dirty="0"/>
              <a:t>Mail-order Companies</a:t>
            </a:r>
            <a:endParaRPr lang="en-US" dirty="0"/>
          </a:p>
        </p:txBody>
      </p:sp>
      <p:sp>
        <p:nvSpPr>
          <p:cNvPr id="3" name="Content Placeholder 2">
            <a:extLst>
              <a:ext uri="{FF2B5EF4-FFF2-40B4-BE49-F238E27FC236}">
                <a16:creationId xmlns:a16="http://schemas.microsoft.com/office/drawing/2014/main" xmlns="" id="{AFB4F617-D52F-4EC7-8EB8-C3A8549E86C1}"/>
              </a:ext>
            </a:extLst>
          </p:cNvPr>
          <p:cNvSpPr>
            <a:spLocks noGrp="1"/>
          </p:cNvSpPr>
          <p:nvPr>
            <p:ph idx="1"/>
          </p:nvPr>
        </p:nvSpPr>
        <p:spPr>
          <a:xfrm>
            <a:off x="0" y="1553030"/>
            <a:ext cx="12148457" cy="4533294"/>
          </a:xfrm>
        </p:spPr>
        <p:txBody>
          <a:bodyPr>
            <a:normAutofit fontScale="92500" lnSpcReduction="10000"/>
          </a:bodyPr>
          <a:lstStyle/>
          <a:p>
            <a:r>
              <a:rPr lang="en-US" sz="2400" dirty="0"/>
              <a:t>These companies operate on a national level, similar to any mail-order catalog. </a:t>
            </a:r>
          </a:p>
          <a:p>
            <a:endParaRPr lang="en-US" sz="2400" dirty="0"/>
          </a:p>
          <a:p>
            <a:r>
              <a:rPr lang="en-US" sz="2400" dirty="0"/>
              <a:t>You can place an order by phone or by mail. </a:t>
            </a:r>
          </a:p>
          <a:p>
            <a:endParaRPr lang="en-US" sz="2400" dirty="0"/>
          </a:p>
          <a:p>
            <a:r>
              <a:rPr lang="en-US" sz="2400" dirty="0"/>
              <a:t>Due to the large volume of supplies, mail order often provide a discount on prices. </a:t>
            </a:r>
          </a:p>
          <a:p>
            <a:endParaRPr lang="en-US" sz="2400" dirty="0"/>
          </a:p>
          <a:p>
            <a:r>
              <a:rPr lang="en-US" sz="2400" dirty="0"/>
              <a:t>They may also have ostomy experts available for consultation. </a:t>
            </a:r>
          </a:p>
          <a:p>
            <a:endParaRPr lang="en-US" sz="2400" dirty="0"/>
          </a:p>
          <a:p>
            <a:r>
              <a:rPr lang="en-US" sz="2400" dirty="0"/>
              <a:t>An easy way to purchase supplies.</a:t>
            </a:r>
          </a:p>
          <a:p>
            <a:endParaRPr lang="en-US" dirty="0"/>
          </a:p>
        </p:txBody>
      </p:sp>
    </p:spTree>
    <p:extLst>
      <p:ext uri="{BB962C8B-B14F-4D97-AF65-F5344CB8AC3E}">
        <p14:creationId xmlns:p14="http://schemas.microsoft.com/office/powerpoint/2010/main" xmlns="" val="2663364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7F559-FAEE-4BF5-B854-BB70A8B7CEE8}"/>
              </a:ext>
            </a:extLst>
          </p:cNvPr>
          <p:cNvSpPr>
            <a:spLocks noGrp="1"/>
          </p:cNvSpPr>
          <p:nvPr>
            <p:ph type="title"/>
          </p:nvPr>
        </p:nvSpPr>
        <p:spPr/>
        <p:txBody>
          <a:bodyPr/>
          <a:lstStyle/>
          <a:p>
            <a:pPr algn="ctr"/>
            <a:r>
              <a:rPr lang="en-US" b="1" i="1" u="sng" dirty="0"/>
              <a:t>Local Drugstores</a:t>
            </a:r>
            <a:endParaRPr lang="en-US" dirty="0"/>
          </a:p>
        </p:txBody>
      </p:sp>
      <p:sp>
        <p:nvSpPr>
          <p:cNvPr id="3" name="Content Placeholder 2">
            <a:extLst>
              <a:ext uri="{FF2B5EF4-FFF2-40B4-BE49-F238E27FC236}">
                <a16:creationId xmlns:a16="http://schemas.microsoft.com/office/drawing/2014/main" xmlns="" id="{AFB4F617-D52F-4EC7-8EB8-C3A8549E86C1}"/>
              </a:ext>
            </a:extLst>
          </p:cNvPr>
          <p:cNvSpPr>
            <a:spLocks noGrp="1"/>
          </p:cNvSpPr>
          <p:nvPr>
            <p:ph idx="1"/>
          </p:nvPr>
        </p:nvSpPr>
        <p:spPr>
          <a:xfrm>
            <a:off x="0" y="1625601"/>
            <a:ext cx="12192000" cy="4610705"/>
          </a:xfrm>
        </p:spPr>
        <p:txBody>
          <a:bodyPr>
            <a:normAutofit lnSpcReduction="10000"/>
          </a:bodyPr>
          <a:lstStyle/>
          <a:p>
            <a:r>
              <a:rPr lang="en-US" sz="2400" dirty="0"/>
              <a:t>Due to consolidation and specialization in the industry, fewer chain drugstores will special-order medical supplies</a:t>
            </a:r>
          </a:p>
          <a:p>
            <a:endParaRPr lang="en-US" sz="2400" dirty="0"/>
          </a:p>
          <a:p>
            <a:r>
              <a:rPr lang="en-US" sz="2400" dirty="0"/>
              <a:t>But some of the remaining independent stores often will provide such customized service. </a:t>
            </a:r>
          </a:p>
          <a:p>
            <a:endParaRPr lang="en-US" sz="2400" dirty="0"/>
          </a:p>
          <a:p>
            <a:r>
              <a:rPr lang="en-US" sz="2400" dirty="0"/>
              <a:t>They may or may not carry a number of different brands. </a:t>
            </a:r>
          </a:p>
          <a:p>
            <a:endParaRPr lang="en-US" sz="2400" dirty="0"/>
          </a:p>
          <a:p>
            <a:r>
              <a:rPr lang="en-US" sz="2400" dirty="0"/>
              <a:t>They may charge higher prices due to smaller volume.</a:t>
            </a:r>
          </a:p>
          <a:p>
            <a:endParaRPr lang="en-US" dirty="0"/>
          </a:p>
        </p:txBody>
      </p:sp>
    </p:spTree>
    <p:extLst>
      <p:ext uri="{BB962C8B-B14F-4D97-AF65-F5344CB8AC3E}">
        <p14:creationId xmlns:p14="http://schemas.microsoft.com/office/powerpoint/2010/main" xmlns="" val="4051077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95" y="-48914"/>
            <a:ext cx="12192000" cy="1059305"/>
          </a:xfrm>
        </p:spPr>
        <p:txBody>
          <a:bodyPr>
            <a:noAutofit/>
          </a:bodyPr>
          <a:lstStyle/>
          <a:p>
            <a:pPr algn="ctr"/>
            <a:r>
              <a:rPr lang="en-US" sz="2400" dirty="0"/>
              <a:t>What’s Covered?</a:t>
            </a:r>
            <a:br>
              <a:rPr lang="en-US" sz="2400" dirty="0"/>
            </a:br>
            <a:r>
              <a:rPr lang="en-US" sz="2400" dirty="0"/>
              <a:t>Typical Ostomy Product Quantity Guidelines</a:t>
            </a:r>
            <a:br>
              <a:rPr lang="en-US" sz="2400" dirty="0"/>
            </a:br>
            <a:r>
              <a:rPr lang="en-US" sz="2400" dirty="0"/>
              <a:t/>
            </a:r>
            <a:br>
              <a:rPr lang="en-US" sz="2400" dirty="0"/>
            </a:br>
            <a:endParaRPr lang="en-US" sz="2400" dirty="0"/>
          </a:p>
        </p:txBody>
      </p:sp>
      <p:sp>
        <p:nvSpPr>
          <p:cNvPr id="3" name="Content Placeholder 2"/>
          <p:cNvSpPr>
            <a:spLocks noGrp="1"/>
          </p:cNvSpPr>
          <p:nvPr>
            <p:ph sz="half" idx="1"/>
          </p:nvPr>
        </p:nvSpPr>
        <p:spPr>
          <a:xfrm>
            <a:off x="0" y="1010391"/>
            <a:ext cx="6026753" cy="5142983"/>
          </a:xfrm>
        </p:spPr>
        <p:txBody>
          <a:bodyPr>
            <a:normAutofit fontScale="62500" lnSpcReduction="20000"/>
          </a:bodyPr>
          <a:lstStyle/>
          <a:p>
            <a:r>
              <a:rPr lang="en-US" sz="2600" dirty="0">
                <a:hlinkClick r:id="rId2"/>
              </a:rPr>
              <a:t>Closed 1 piece Pouches</a:t>
            </a:r>
            <a:r>
              <a:rPr lang="en-US" sz="2600" dirty="0"/>
              <a:t>          60 per month</a:t>
            </a:r>
          </a:p>
          <a:p>
            <a:endParaRPr lang="en-US" sz="2600" dirty="0">
              <a:hlinkClick r:id="rId2"/>
            </a:endParaRPr>
          </a:p>
          <a:p>
            <a:r>
              <a:rPr lang="en-US" sz="2600" dirty="0">
                <a:hlinkClick r:id="rId2"/>
              </a:rPr>
              <a:t>Closed 2 piece Pouches</a:t>
            </a:r>
            <a:r>
              <a:rPr lang="en-US" sz="2600" dirty="0"/>
              <a:t>          60 per month</a:t>
            </a:r>
          </a:p>
          <a:p>
            <a:endParaRPr lang="en-US" sz="2600" dirty="0">
              <a:hlinkClick r:id="rId3"/>
            </a:endParaRPr>
          </a:p>
          <a:p>
            <a:r>
              <a:rPr lang="en-US" sz="2600" dirty="0">
                <a:hlinkClick r:id="rId3"/>
              </a:rPr>
              <a:t>Drainable 1 piece Pouches</a:t>
            </a:r>
            <a:r>
              <a:rPr lang="en-US" sz="2600" dirty="0"/>
              <a:t>    20 per month</a:t>
            </a:r>
          </a:p>
          <a:p>
            <a:endParaRPr lang="en-US" sz="2600" dirty="0">
              <a:hlinkClick r:id="rId3"/>
            </a:endParaRPr>
          </a:p>
          <a:p>
            <a:r>
              <a:rPr lang="en-US" sz="2600" dirty="0">
                <a:hlinkClick r:id="rId3"/>
              </a:rPr>
              <a:t>Drainable 2 piece Pouches</a:t>
            </a:r>
            <a:r>
              <a:rPr lang="en-US" sz="2600" dirty="0"/>
              <a:t>    20 per month</a:t>
            </a:r>
          </a:p>
          <a:p>
            <a:endParaRPr lang="en-US" sz="2600" dirty="0">
              <a:hlinkClick r:id="rId4"/>
            </a:endParaRPr>
          </a:p>
          <a:p>
            <a:r>
              <a:rPr lang="en-US" sz="2600" dirty="0">
                <a:hlinkClick r:id="rId4"/>
              </a:rPr>
              <a:t>Ostomy Belt</a:t>
            </a:r>
            <a:r>
              <a:rPr lang="en-US" sz="2600" dirty="0"/>
              <a:t>                                1 per month</a:t>
            </a:r>
          </a:p>
          <a:p>
            <a:endParaRPr lang="en-US" sz="2600" dirty="0">
              <a:hlinkClick r:id="rId5"/>
            </a:endParaRPr>
          </a:p>
          <a:p>
            <a:r>
              <a:rPr lang="en-US" sz="2600" dirty="0">
                <a:hlinkClick r:id="rId5"/>
              </a:rPr>
              <a:t>Ostomy Wafers/Barriers</a:t>
            </a:r>
            <a:r>
              <a:rPr lang="en-US" sz="2600" dirty="0"/>
              <a:t>           20 per month</a:t>
            </a:r>
          </a:p>
          <a:p>
            <a:endParaRPr lang="en-US" sz="2600" dirty="0">
              <a:hlinkClick r:id="rId6"/>
            </a:endParaRPr>
          </a:p>
          <a:p>
            <a:r>
              <a:rPr lang="en-US" sz="2600" dirty="0">
                <a:hlinkClick r:id="rId6"/>
              </a:rPr>
              <a:t>Pouch Deodorant</a:t>
            </a:r>
            <a:r>
              <a:rPr lang="en-US" sz="2600" dirty="0"/>
              <a:t>                  4 oz. per month</a:t>
            </a:r>
          </a:p>
          <a:p>
            <a:endParaRPr lang="en-US" sz="2300" dirty="0">
              <a:hlinkClick r:id="rId7"/>
            </a:endParaRPr>
          </a:p>
          <a:p>
            <a:endParaRPr lang="en-US" sz="2300" dirty="0"/>
          </a:p>
          <a:p>
            <a:endParaRPr lang="en-US" dirty="0"/>
          </a:p>
        </p:txBody>
      </p:sp>
      <p:sp>
        <p:nvSpPr>
          <p:cNvPr id="4" name="Content Placeholder 3"/>
          <p:cNvSpPr>
            <a:spLocks noGrp="1"/>
          </p:cNvSpPr>
          <p:nvPr>
            <p:ph sz="half" idx="2"/>
          </p:nvPr>
        </p:nvSpPr>
        <p:spPr>
          <a:xfrm>
            <a:off x="6089648" y="953105"/>
            <a:ext cx="6102351" cy="5200268"/>
          </a:xfrm>
        </p:spPr>
        <p:txBody>
          <a:bodyPr>
            <a:normAutofit fontScale="62500" lnSpcReduction="20000"/>
          </a:bodyPr>
          <a:lstStyle/>
          <a:p>
            <a:endParaRPr lang="en-US" sz="2300" dirty="0">
              <a:hlinkClick r:id="rId8"/>
            </a:endParaRPr>
          </a:p>
          <a:p>
            <a:r>
              <a:rPr lang="en-US" sz="2600" dirty="0">
                <a:hlinkClick r:id="rId8"/>
              </a:rPr>
              <a:t>Skin Barrier Liquid or Spray</a:t>
            </a:r>
            <a:r>
              <a:rPr lang="en-US" sz="2600" dirty="0"/>
              <a:t>           2 oz. per month</a:t>
            </a:r>
          </a:p>
          <a:p>
            <a:endParaRPr lang="en-US" sz="2600" dirty="0">
              <a:hlinkClick r:id="rId9"/>
            </a:endParaRPr>
          </a:p>
          <a:p>
            <a:r>
              <a:rPr lang="en-US" sz="2600" dirty="0">
                <a:hlinkClick r:id="rId9"/>
              </a:rPr>
              <a:t>Skin Barrier Wipes or Swabs</a:t>
            </a:r>
            <a:r>
              <a:rPr lang="en-US" sz="2600" dirty="0"/>
              <a:t>          150 every 6 						months</a:t>
            </a:r>
          </a:p>
          <a:p>
            <a:r>
              <a:rPr lang="en-US" sz="2600" dirty="0">
                <a:hlinkClick r:id="rId10"/>
              </a:rPr>
              <a:t>Stoma Caps</a:t>
            </a:r>
            <a:r>
              <a:rPr lang="en-US" sz="2600" dirty="0"/>
              <a:t>                                    31 per month</a:t>
            </a:r>
          </a:p>
          <a:p>
            <a:endParaRPr lang="en-US" sz="2600" dirty="0">
              <a:hlinkClick r:id="rId7"/>
            </a:endParaRPr>
          </a:p>
          <a:p>
            <a:r>
              <a:rPr lang="en-US" sz="2600" dirty="0">
                <a:hlinkClick r:id="rId7"/>
              </a:rPr>
              <a:t>Irrigation Bags &amp; Tubing</a:t>
            </a:r>
            <a:r>
              <a:rPr lang="en-US" sz="2600" dirty="0"/>
              <a:t>             2 every 6 months</a:t>
            </a:r>
          </a:p>
          <a:p>
            <a:endParaRPr lang="en-US" sz="2600" dirty="0">
              <a:hlinkClick r:id="rId7"/>
            </a:endParaRPr>
          </a:p>
          <a:p>
            <a:r>
              <a:rPr lang="en-US" sz="2600" dirty="0">
                <a:hlinkClick r:id="rId7"/>
              </a:rPr>
              <a:t>Irrigation Cones</a:t>
            </a:r>
            <a:r>
              <a:rPr lang="en-US" sz="2600" dirty="0"/>
              <a:t>                          2 every 6 months</a:t>
            </a:r>
          </a:p>
          <a:p>
            <a:endParaRPr lang="en-US" sz="2600" dirty="0">
              <a:hlinkClick r:id="rId7"/>
            </a:endParaRPr>
          </a:p>
          <a:p>
            <a:r>
              <a:rPr lang="en-US" sz="2600" dirty="0">
                <a:hlinkClick r:id="rId7"/>
              </a:rPr>
              <a:t>Irrigation Sleeves</a:t>
            </a:r>
            <a:r>
              <a:rPr lang="en-US" sz="2600" dirty="0"/>
              <a:t>                        4 per month</a:t>
            </a:r>
          </a:p>
          <a:p>
            <a:pPr marL="0" indent="0">
              <a:buNone/>
            </a:pPr>
            <a:endParaRPr lang="en-US" sz="2200" i="1" dirty="0"/>
          </a:p>
          <a:p>
            <a:pPr marL="0" indent="0">
              <a:buNone/>
            </a:pPr>
            <a:r>
              <a:rPr lang="en-US" sz="2200" i="1" dirty="0"/>
              <a:t>*Updated February 2016</a:t>
            </a:r>
            <a:endParaRPr lang="en-US" sz="2200" dirty="0"/>
          </a:p>
        </p:txBody>
      </p:sp>
    </p:spTree>
    <p:extLst>
      <p:ext uri="{BB962C8B-B14F-4D97-AF65-F5344CB8AC3E}">
        <p14:creationId xmlns:p14="http://schemas.microsoft.com/office/powerpoint/2010/main" xmlns="" val="1595622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BE9A6D-C104-4BD8-8DF7-BD868B4C7744}"/>
              </a:ext>
            </a:extLst>
          </p:cNvPr>
          <p:cNvSpPr>
            <a:spLocks noGrp="1"/>
          </p:cNvSpPr>
          <p:nvPr>
            <p:ph type="title"/>
          </p:nvPr>
        </p:nvSpPr>
        <p:spPr>
          <a:xfrm>
            <a:off x="1130269" y="53438"/>
            <a:ext cx="9603275" cy="1049235"/>
          </a:xfrm>
        </p:spPr>
        <p:txBody>
          <a:bodyPr/>
          <a:lstStyle/>
          <a:p>
            <a:pPr algn="ctr"/>
            <a:r>
              <a:rPr lang="en-US" dirty="0"/>
              <a:t>Medicare</a:t>
            </a:r>
          </a:p>
        </p:txBody>
      </p:sp>
      <p:sp>
        <p:nvSpPr>
          <p:cNvPr id="3" name="Content Placeholder 2">
            <a:extLst>
              <a:ext uri="{FF2B5EF4-FFF2-40B4-BE49-F238E27FC236}">
                <a16:creationId xmlns:a16="http://schemas.microsoft.com/office/drawing/2014/main" xmlns="" id="{3F8A8516-56F7-46BA-B17C-0317AE69B0D9}"/>
              </a:ext>
            </a:extLst>
          </p:cNvPr>
          <p:cNvSpPr>
            <a:spLocks noGrp="1"/>
          </p:cNvSpPr>
          <p:nvPr>
            <p:ph idx="1"/>
          </p:nvPr>
        </p:nvSpPr>
        <p:spPr>
          <a:xfrm>
            <a:off x="0" y="1102673"/>
            <a:ext cx="12192000" cy="5065898"/>
          </a:xfrm>
        </p:spPr>
        <p:txBody>
          <a:bodyPr>
            <a:normAutofit/>
          </a:bodyPr>
          <a:lstStyle/>
          <a:p>
            <a:r>
              <a:rPr lang="en-US" b="1" dirty="0"/>
              <a:t>How often is it covered?</a:t>
            </a:r>
          </a:p>
          <a:p>
            <a:pPr marL="0" indent="0">
              <a:buNone/>
            </a:pPr>
            <a:r>
              <a:rPr lang="en-US" dirty="0">
                <a:hlinkClick r:id="rId2" tooltip="&lt;p&gt;Part B covers certain doctors&amp;#39; services, outpatient care, medical supplies, and preventive services.&lt;/p&gt;"/>
              </a:rPr>
              <a:t>Medicare Part B (Medical Insurance)</a:t>
            </a:r>
            <a:r>
              <a:rPr lang="en-US" dirty="0"/>
              <a:t> covers the amount of medically necessary ostomy supplies your doctor says you need, based on your condition. Medicare covers these supplies as prosthetic devices.</a:t>
            </a:r>
          </a:p>
          <a:p>
            <a:endParaRPr lang="en-US" b="1" dirty="0"/>
          </a:p>
          <a:p>
            <a:r>
              <a:rPr lang="en-US" b="1" dirty="0"/>
              <a:t>Who's eligible?</a:t>
            </a:r>
          </a:p>
          <a:p>
            <a:pPr marL="0" indent="0">
              <a:buNone/>
            </a:pPr>
            <a:r>
              <a:rPr lang="en-US" dirty="0"/>
              <a:t>People with Medicare Part B who've had a colostomy, ileostomy, or urinary ostomy are covered.</a:t>
            </a:r>
          </a:p>
          <a:p>
            <a:endParaRPr lang="en-US" b="1" dirty="0"/>
          </a:p>
          <a:p>
            <a:r>
              <a:rPr lang="en-US" b="1" dirty="0"/>
              <a:t>Your costs in Original Medicare</a:t>
            </a:r>
          </a:p>
          <a:p>
            <a:pPr marL="0" indent="0">
              <a:buNone/>
            </a:pPr>
            <a:r>
              <a:rPr lang="en-US" dirty="0"/>
              <a:t>You pay 20% of the </a:t>
            </a:r>
            <a:r>
              <a:rPr lang="en-US" dirty="0">
                <a:hlinkClick r:id="rId2" tooltip="&lt;p&gt;In Original Medicare, this is the amount a doctor or supplier that accepts assignment can be paid. It may be less than the actual amount a doctor or supplier charges. Medicare pays part of this amount and you&amp;#8217;re responsible for the difference.&lt;/p&gt;"/>
              </a:rPr>
              <a:t>Medicare-approved amount</a:t>
            </a:r>
            <a:r>
              <a:rPr lang="en-US" dirty="0"/>
              <a:t> for the doctor's services and supplies, and the Part B </a:t>
            </a:r>
            <a:r>
              <a:rPr lang="en-US" dirty="0">
                <a:hlinkClick r:id="rId2" tooltip="&lt;p&gt;The amount you must pay for health care or prescriptions before Original Medicare, your prescription drug plan, or your other insurance begins to pay.&lt;/p&gt;"/>
              </a:rPr>
              <a:t>deductible</a:t>
            </a:r>
            <a:r>
              <a:rPr lang="en-US" dirty="0"/>
              <a:t> applies.</a:t>
            </a:r>
          </a:p>
          <a:p>
            <a:endParaRPr lang="en-US" dirty="0"/>
          </a:p>
        </p:txBody>
      </p:sp>
    </p:spTree>
    <p:extLst>
      <p:ext uri="{BB962C8B-B14F-4D97-AF65-F5344CB8AC3E}">
        <p14:creationId xmlns:p14="http://schemas.microsoft.com/office/powerpoint/2010/main" xmlns="" val="3387608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BE9A6D-C104-4BD8-8DF7-BD868B4C7744}"/>
              </a:ext>
            </a:extLst>
          </p:cNvPr>
          <p:cNvSpPr>
            <a:spLocks noGrp="1"/>
          </p:cNvSpPr>
          <p:nvPr>
            <p:ph type="title"/>
          </p:nvPr>
        </p:nvSpPr>
        <p:spPr>
          <a:xfrm>
            <a:off x="1130269" y="53438"/>
            <a:ext cx="9603275" cy="1049235"/>
          </a:xfrm>
        </p:spPr>
        <p:txBody>
          <a:bodyPr/>
          <a:lstStyle/>
          <a:p>
            <a:pPr algn="ctr"/>
            <a:r>
              <a:rPr lang="en-US" dirty="0"/>
              <a:t>Medicaid/DSHS</a:t>
            </a:r>
          </a:p>
        </p:txBody>
      </p:sp>
      <p:sp>
        <p:nvSpPr>
          <p:cNvPr id="3" name="Content Placeholder 2">
            <a:extLst>
              <a:ext uri="{FF2B5EF4-FFF2-40B4-BE49-F238E27FC236}">
                <a16:creationId xmlns:a16="http://schemas.microsoft.com/office/drawing/2014/main" xmlns="" id="{3F8A8516-56F7-46BA-B17C-0317AE69B0D9}"/>
              </a:ext>
            </a:extLst>
          </p:cNvPr>
          <p:cNvSpPr>
            <a:spLocks noGrp="1"/>
          </p:cNvSpPr>
          <p:nvPr>
            <p:ph idx="1"/>
          </p:nvPr>
        </p:nvSpPr>
        <p:spPr>
          <a:xfrm>
            <a:off x="0" y="904724"/>
            <a:ext cx="12192000" cy="5263847"/>
          </a:xfrm>
        </p:spPr>
        <p:txBody>
          <a:bodyPr>
            <a:normAutofit fontScale="62500" lnSpcReduction="20000"/>
          </a:bodyPr>
          <a:lstStyle/>
          <a:p>
            <a:r>
              <a:rPr lang="en-US" sz="2600" dirty="0"/>
              <a:t>A state run health insurance program that is based on financial need and is provided to individuals and families of low income. </a:t>
            </a:r>
          </a:p>
          <a:p>
            <a:endParaRPr lang="en-US" sz="2600" dirty="0"/>
          </a:p>
          <a:p>
            <a:r>
              <a:rPr lang="en-US" sz="2600" dirty="0"/>
              <a:t>Medicaid programs have different requirements and benefits from state to state. Benefits are state dependent</a:t>
            </a:r>
          </a:p>
          <a:p>
            <a:endParaRPr lang="en-US" sz="2600" dirty="0"/>
          </a:p>
          <a:p>
            <a:r>
              <a:rPr lang="en-US" sz="2600" dirty="0"/>
              <a:t>Medicaid has much more generous benefits than Medicare with regards to home care supplies</a:t>
            </a:r>
          </a:p>
          <a:p>
            <a:endParaRPr lang="en-US" sz="2600" dirty="0"/>
          </a:p>
          <a:p>
            <a:r>
              <a:rPr lang="en-US" sz="2600" dirty="0"/>
              <a:t>Like Medicare, Medicaid will pay for ostomy supplies</a:t>
            </a:r>
          </a:p>
          <a:p>
            <a:endParaRPr lang="en-US" sz="2600" dirty="0"/>
          </a:p>
          <a:p>
            <a:r>
              <a:rPr lang="en-US" sz="2600" dirty="0"/>
              <a:t>Unlike Medicare, Medicaid also pays for adult diapers and other incontinence supplies in most states. </a:t>
            </a:r>
          </a:p>
          <a:p>
            <a:endParaRPr lang="en-US" sz="2600" dirty="0"/>
          </a:p>
          <a:p>
            <a:r>
              <a:rPr lang="en-US" sz="2600" dirty="0"/>
              <a:t>Medicaid puts restrictions on which brands are covered and sometimes limits the maximum number of products / month. </a:t>
            </a:r>
          </a:p>
          <a:p>
            <a:pPr marL="0" indent="0">
              <a:buNone/>
            </a:pPr>
            <a:r>
              <a:rPr lang="en-US" dirty="0"/>
              <a:t> </a:t>
            </a:r>
          </a:p>
        </p:txBody>
      </p:sp>
    </p:spTree>
    <p:extLst>
      <p:ext uri="{BB962C8B-B14F-4D97-AF65-F5344CB8AC3E}">
        <p14:creationId xmlns:p14="http://schemas.microsoft.com/office/powerpoint/2010/main" xmlns="" val="324193321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595</TotalTime>
  <Words>893</Words>
  <Application>Microsoft Office PowerPoint</Application>
  <PresentationFormat>Custom</PresentationFormat>
  <Paragraphs>180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Gallery</vt:lpstr>
      <vt:lpstr>A Guide to Understanding Insurance Coverage for Ostomy Supplies</vt:lpstr>
      <vt:lpstr>How to get ostomy supplies…</vt:lpstr>
      <vt:lpstr>Evaluating Ostomy Suppliers</vt:lpstr>
      <vt:lpstr>Medical/Surgical Supply Houses</vt:lpstr>
      <vt:lpstr>Mail-order Companies</vt:lpstr>
      <vt:lpstr>Local Drugstores</vt:lpstr>
      <vt:lpstr>What’s Covered? Typical Ostomy Product Quantity Guidelines  </vt:lpstr>
      <vt:lpstr>Medicare</vt:lpstr>
      <vt:lpstr>Medicaid/DSHS</vt:lpstr>
      <vt:lpstr>Individual/Private Insurance</vt:lpstr>
      <vt:lpstr>Veterans Health Insurance</vt:lpstr>
      <vt:lpstr>No Insurance?</vt:lpstr>
      <vt:lpstr>Convatec Patient Assistance Program (PAP)</vt:lpstr>
      <vt:lpstr>Ostomy Supply Vendors: Byram Healthcare</vt:lpstr>
      <vt:lpstr>Ostomy Supply Vendors: Shield Healthcare</vt:lpstr>
      <vt:lpstr>Ostomy Supply Vendors: Edgepark</vt:lpstr>
      <vt:lpstr>Ostomy Supply Vendors:Liberty Medical</vt:lpstr>
      <vt:lpstr>Ostomy Supply Vendors: Sound Health Medical</vt:lpstr>
      <vt:lpstr>Ostomy Supply Vendors: Liberator Medical </vt:lpstr>
      <vt:lpstr>Manufactures of Ostomy Supplies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Guide to Understanding Insurance Coverage for Ostomy Supplies</dc:title>
  <dc:creator>Stevenson, Quyen T. (Puget Sound)</dc:creator>
  <cp:lastModifiedBy>Laurie Cameron</cp:lastModifiedBy>
  <cp:revision>61</cp:revision>
  <dcterms:created xsi:type="dcterms:W3CDTF">2017-09-27T14:42:24Z</dcterms:created>
  <dcterms:modified xsi:type="dcterms:W3CDTF">2017-10-04T21:17:05Z</dcterms:modified>
</cp:coreProperties>
</file>