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1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A38DD0-7861-46C3-B65A-056541A88957}" type="datetimeFigureOut">
              <a:rPr lang="en-US" smtClean="0"/>
              <a:t>11/4/2020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79035-02F4-4C53-908E-EE6FBF1A1803}" type="slidenum">
              <a:rPr lang="en-US" smtClean="0"/>
              <a:t>‹#›</a:t>
            </a:fld>
            <a:endParaRPr lang="en-US"/>
          </a:p>
        </p:txBody>
      </p:sp>
    </p:spTree>
    <p:extLst>
      <p:ext uri="{BB962C8B-B14F-4D97-AF65-F5344CB8AC3E}">
        <p14:creationId xmlns:p14="http://schemas.microsoft.com/office/powerpoint/2010/main" val="3283182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normAutofit/>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Default">
    <p:spTree>
      <p:nvGrpSpPr>
        <p:cNvPr id="1" name=""/>
        <p:cNvGrpSpPr/>
        <p:nvPr/>
      </p:nvGrpSpPr>
      <p:grpSpPr>
        <a:xfrm>
          <a:off x="0" y="0"/>
          <a:ext cx="0" cy="0"/>
          <a:chOff x="0" y="0"/>
          <a:chExt cx="0" cy="0"/>
        </a:xfrm>
      </p:grpSpPr>
      <p:sp>
        <p:nvSpPr>
          <p:cNvPr id="118" name="Shape 118"/>
          <p:cNvSpPr>
            <a:spLocks noGrp="1"/>
          </p:cNvSpPr>
          <p:nvPr>
            <p:ph type="sldNum" sz="quarter" idx="2"/>
          </p:nvPr>
        </p:nvSpPr>
        <p:spPr>
          <a:prstGeom prst="rect">
            <a:avLst/>
          </a:prstGeom>
        </p:spPr>
        <p:txBody>
          <a:bodyPr/>
          <a:lstStyle/>
          <a:p>
            <a:fld id="{86CB4B4D-7CA3-9044-876B-883B54F8677D}" type="slidenum">
              <a:rPr>
                <a:solidFill>
                  <a:prstClr val="white">
                    <a:shade val="50000"/>
                  </a:prstClr>
                </a:solidFill>
              </a:rPr>
              <a:pPr/>
              <a:t>‹#›</a:t>
            </a:fld>
            <a:endParaRPr>
              <a:solidFill>
                <a:prstClr val="white">
                  <a:shade val="50000"/>
                </a:prstClr>
              </a:solidFill>
            </a:endParaRPr>
          </a:p>
        </p:txBody>
      </p:sp>
      <p:sp>
        <p:nvSpPr>
          <p:cNvPr id="119" name="Shape 119"/>
          <p:cNvSpPr>
            <a:spLocks noGrp="1"/>
          </p:cNvSpPr>
          <p:nvPr>
            <p:ph type="title"/>
          </p:nvPr>
        </p:nvSpPr>
        <p:spPr>
          <a:xfrm>
            <a:off x="457200" y="0"/>
            <a:ext cx="8229600" cy="1929384"/>
          </a:xfrm>
          <a:prstGeom prst="rect">
            <a:avLst/>
          </a:prstGeom>
        </p:spPr>
        <p:txBody>
          <a:bodyPr/>
          <a:lstStyle>
            <a:lvl1pPr>
              <a:defRPr>
                <a:solidFill>
                  <a:srgbClr val="FFFFFF"/>
                </a:solidFill>
              </a:defRPr>
            </a:lvl1pPr>
          </a:lstStyle>
          <a:p>
            <a:pPr lvl="0">
              <a:defRPr sz="1800">
                <a:solidFill>
                  <a:srgbClr val="000000"/>
                </a:solidFill>
              </a:defRPr>
            </a:pPr>
            <a:r>
              <a:rPr sz="4400">
                <a:solidFill>
                  <a:srgbClr val="FFFFFF"/>
                </a:solidFill>
              </a:rPr>
              <a:t>Title Text</a:t>
            </a:r>
          </a:p>
        </p:txBody>
      </p:sp>
      <p:sp>
        <p:nvSpPr>
          <p:cNvPr id="120" name="Shape 120"/>
          <p:cNvSpPr>
            <a:spLocks noGrp="1"/>
          </p:cNvSpPr>
          <p:nvPr>
            <p:ph type="body" idx="1"/>
          </p:nvPr>
        </p:nvSpPr>
        <p:spPr>
          <a:xfrm>
            <a:off x="872067" y="2675466"/>
            <a:ext cx="7408334" cy="4182534"/>
          </a:xfrm>
          <a:prstGeom prst="rect">
            <a:avLst/>
          </a:prstGeom>
        </p:spPr>
        <p:txBody>
          <a:bodyPr/>
          <a:lstStyle>
            <a:lvl1pPr marL="274320" indent="-274320">
              <a:lnSpc>
                <a:spcPct val="100000"/>
              </a:lnSpc>
              <a:spcBef>
                <a:spcPts val="700"/>
              </a:spcBef>
              <a:buClr>
                <a:srgbClr val="31B6FD"/>
              </a:buClr>
              <a:buFont typeface="Symbol"/>
              <a:buChar char="∗"/>
              <a:defRPr sz="3200">
                <a:solidFill>
                  <a:srgbClr val="073E87"/>
                </a:solidFill>
              </a:defRPr>
            </a:lvl1pPr>
            <a:lvl2pPr marL="576262" indent="-274320">
              <a:lnSpc>
                <a:spcPct val="100000"/>
              </a:lnSpc>
              <a:spcBef>
                <a:spcPts val="700"/>
              </a:spcBef>
              <a:buClr>
                <a:srgbClr val="31B6FD"/>
              </a:buClr>
              <a:buFont typeface="Symbol"/>
              <a:defRPr sz="3200">
                <a:solidFill>
                  <a:srgbClr val="073E87"/>
                </a:solidFill>
              </a:defRPr>
            </a:lvl2pPr>
            <a:lvl3pPr marL="855662" indent="-228600">
              <a:lnSpc>
                <a:spcPct val="100000"/>
              </a:lnSpc>
              <a:spcBef>
                <a:spcPts val="700"/>
              </a:spcBef>
              <a:buClr>
                <a:srgbClr val="31B6FD"/>
              </a:buClr>
              <a:buFont typeface="Symbol"/>
              <a:defRPr sz="3200">
                <a:solidFill>
                  <a:srgbClr val="073E87"/>
                </a:solidFill>
              </a:defRPr>
            </a:lvl3pPr>
            <a:lvl4pPr marL="1143000" indent="-228600">
              <a:lnSpc>
                <a:spcPct val="100000"/>
              </a:lnSpc>
              <a:spcBef>
                <a:spcPts val="700"/>
              </a:spcBef>
              <a:buClr>
                <a:srgbClr val="31B6FD"/>
              </a:buClr>
              <a:buFont typeface="Symbol"/>
              <a:defRPr sz="3200">
                <a:solidFill>
                  <a:srgbClr val="073E87"/>
                </a:solidFill>
              </a:defRPr>
            </a:lvl4pPr>
            <a:lvl5pPr marL="1463039" indent="-228600">
              <a:lnSpc>
                <a:spcPct val="100000"/>
              </a:lnSpc>
              <a:spcBef>
                <a:spcPts val="700"/>
              </a:spcBef>
              <a:buClr>
                <a:srgbClr val="31B6FD"/>
              </a:buClr>
              <a:buFont typeface="Symbol"/>
              <a:defRPr sz="3200">
                <a:solidFill>
                  <a:srgbClr val="073E87"/>
                </a:solidFill>
              </a:defRPr>
            </a:lvl5pPr>
          </a:lstStyle>
          <a:p>
            <a:pPr lvl="0">
              <a:defRPr sz="1800">
                <a:solidFill>
                  <a:srgbClr val="000000"/>
                </a:solidFill>
              </a:defRPr>
            </a:pPr>
            <a:r>
              <a:rPr sz="3200">
                <a:solidFill>
                  <a:srgbClr val="073E87"/>
                </a:solidFill>
              </a:rPr>
              <a:t>Body Level One</a:t>
            </a:r>
          </a:p>
          <a:p>
            <a:pPr lvl="1">
              <a:defRPr sz="1800">
                <a:solidFill>
                  <a:srgbClr val="000000"/>
                </a:solidFill>
              </a:defRPr>
            </a:pPr>
            <a:r>
              <a:rPr sz="3200">
                <a:solidFill>
                  <a:srgbClr val="073E87"/>
                </a:solidFill>
              </a:rPr>
              <a:t>Body Level Two</a:t>
            </a:r>
          </a:p>
          <a:p>
            <a:pPr lvl="2">
              <a:defRPr sz="1800">
                <a:solidFill>
                  <a:srgbClr val="000000"/>
                </a:solidFill>
              </a:defRPr>
            </a:pPr>
            <a:r>
              <a:rPr sz="3200">
                <a:solidFill>
                  <a:srgbClr val="073E87"/>
                </a:solidFill>
              </a:rPr>
              <a:t>Body Level Three</a:t>
            </a:r>
          </a:p>
          <a:p>
            <a:pPr lvl="3">
              <a:defRPr sz="1800">
                <a:solidFill>
                  <a:srgbClr val="000000"/>
                </a:solidFill>
              </a:defRPr>
            </a:pPr>
            <a:r>
              <a:rPr sz="3200">
                <a:solidFill>
                  <a:srgbClr val="073E87"/>
                </a:solidFill>
              </a:rPr>
              <a:t>Body Level Four</a:t>
            </a:r>
          </a:p>
          <a:p>
            <a:pPr lvl="4">
              <a:defRPr sz="1800">
                <a:solidFill>
                  <a:srgbClr val="000000"/>
                </a:solidFill>
              </a:defRPr>
            </a:pPr>
            <a:r>
              <a:rPr sz="3200">
                <a:solidFill>
                  <a:srgbClr val="073E87"/>
                </a:solidFill>
              </a:rPr>
              <a:t>Body Level Five</a:t>
            </a:r>
          </a:p>
        </p:txBody>
      </p:sp>
    </p:spTree>
    <p:extLst>
      <p:ext uri="{BB962C8B-B14F-4D97-AF65-F5344CB8AC3E}">
        <p14:creationId xmlns:p14="http://schemas.microsoft.com/office/powerpoint/2010/main" val="350978051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1"/>
            <a:ext cx="77724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
        <p:nvSpPr>
          <p:cNvPr id="13" name="Content Placeholder 12"/>
          <p:cNvSpPr>
            <a:spLocks noGrp="1"/>
          </p:cNvSpPr>
          <p:nvPr>
            <p:ph sz="quarter" idx="13"/>
          </p:nvPr>
        </p:nvSpPr>
        <p:spPr>
          <a:xfrm>
            <a:off x="6858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
        <p:nvSpPr>
          <p:cNvPr id="15" name="Content Placeholder 14"/>
          <p:cNvSpPr>
            <a:spLocks noGrp="1"/>
          </p:cNvSpPr>
          <p:nvPr>
            <p:ph sz="quarter" idx="13"/>
          </p:nvPr>
        </p:nvSpPr>
        <p:spPr>
          <a:xfrm>
            <a:off x="6858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48006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p>
            <a:endParaRPr lang="en-US">
              <a:solidFill>
                <a:prstClr val="white">
                  <a:shade val="50000"/>
                </a:prstClr>
              </a:solidFill>
            </a:endParaRPr>
          </a:p>
        </p:txBody>
      </p:sp>
      <p:sp>
        <p:nvSpPr>
          <p:cNvPr id="5" name="Slide Number Placeholder 4"/>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p>
            <a:endParaRPr lang="en-US">
              <a:solidFill>
                <a:prstClr val="white">
                  <a:shade val="50000"/>
                </a:prstClr>
              </a:solidFill>
            </a:endParaRPr>
          </a:p>
        </p:txBody>
      </p:sp>
      <p:sp>
        <p:nvSpPr>
          <p:cNvPr id="4" name="Slide Number Placeholder 3"/>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
        <p:nvSpPr>
          <p:cNvPr id="13" name="Content Placeholder 12"/>
          <p:cNvSpPr>
            <a:spLocks noGrp="1"/>
          </p:cNvSpPr>
          <p:nvPr>
            <p:ph sz="quarter" idx="13"/>
          </p:nvPr>
        </p:nvSpPr>
        <p:spPr>
          <a:xfrm>
            <a:off x="4572000" y="609600"/>
            <a:ext cx="38862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prstClr val="white">
                    <a:shade val="50000"/>
                  </a:prstClr>
                </a:solidFill>
              </a:rPr>
              <a:pPr/>
              <a:t>11/4/2020</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86CB4B4D-7CA3-9044-876B-883B54F8677D}" type="slidenum">
              <a:rPr lang="en-US" smtClean="0">
                <a:solidFill>
                  <a:prstClr val="white">
                    <a:shade val="50000"/>
                  </a:prstClr>
                </a:solidFill>
              </a:rPr>
              <a:pPr/>
              <a:t>‹#›</a:t>
            </a:fld>
            <a:endParaRPr lang="en-US">
              <a:solidFill>
                <a:prstClr val="white">
                  <a:shade val="50000"/>
                </a:prstClr>
              </a:solidFill>
            </a:endParaRPr>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pPr defTabSz="457200"/>
            <a:fld id="{0EAB0777-4C60-462E-A92C-CDAFD498799C}" type="datetimeFigureOut">
              <a:rPr lang="en-US" kern="0" smtClean="0">
                <a:solidFill>
                  <a:prstClr val="white">
                    <a:shade val="50000"/>
                  </a:prstClr>
                </a:solidFill>
                <a:latin typeface="Candara"/>
                <a:sym typeface="Candara"/>
              </a:rPr>
              <a:pPr defTabSz="457200"/>
              <a:t>11/4/2020</a:t>
            </a:fld>
            <a:endParaRPr lang="en-US" kern="0">
              <a:solidFill>
                <a:prstClr val="white">
                  <a:shade val="50000"/>
                </a:prstClr>
              </a:solidFill>
              <a:latin typeface="Candara"/>
              <a:sym typeface="Candara"/>
            </a:endParaRP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pPr defTabSz="457200"/>
            <a:endParaRPr lang="en-US" kern="0">
              <a:solidFill>
                <a:prstClr val="white">
                  <a:shade val="50000"/>
                </a:prstClr>
              </a:solidFill>
              <a:latin typeface="Candara"/>
              <a:sym typeface="Candara"/>
            </a:endParaRPr>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pPr defTabSz="457200"/>
            <a:fld id="{86CB4B4D-7CA3-9044-876B-883B54F8677D}" type="slidenum">
              <a:rPr lang="en-US" kern="0" smtClean="0">
                <a:solidFill>
                  <a:prstClr val="white">
                    <a:shade val="50000"/>
                  </a:prstClr>
                </a:solidFill>
                <a:latin typeface="Candara"/>
                <a:sym typeface="Candara"/>
              </a:rPr>
              <a:pPr defTabSz="457200"/>
              <a:t>‹#›</a:t>
            </a:fld>
            <a:endParaRPr lang="en-US" kern="0">
              <a:solidFill>
                <a:prstClr val="white">
                  <a:shade val="50000"/>
                </a:prstClr>
              </a:solidFill>
              <a:latin typeface="Candara"/>
              <a:sym typeface="Candara"/>
            </a:endParaRPr>
          </a:p>
        </p:txBody>
      </p:sp>
    </p:spTree>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subTitle" idx="1"/>
          </p:nvPr>
        </p:nvSpPr>
        <p:spPr>
          <a:xfrm>
            <a:off x="533400" y="3352800"/>
            <a:ext cx="8001000" cy="1524000"/>
          </a:xfrm>
          <a:prstGeom prst="rect">
            <a:avLst/>
          </a:prstGeom>
        </p:spPr>
        <p:txBody>
          <a:bodyPr>
            <a:normAutofit fontScale="92500" lnSpcReduction="10000"/>
          </a:bodyPr>
          <a:lstStyle/>
          <a:p>
            <a:pPr lvl="0">
              <a:defRPr sz="1800">
                <a:solidFill>
                  <a:srgbClr val="000000"/>
                </a:solidFill>
              </a:defRPr>
            </a:pPr>
            <a:r>
              <a:rPr lang="en-US" sz="2000" dirty="0">
                <a:solidFill>
                  <a:srgbClr val="FFFFFF"/>
                </a:solidFill>
              </a:rPr>
              <a:t>Daniel Shockley, USN (RET)</a:t>
            </a:r>
          </a:p>
          <a:p>
            <a:pPr lvl="0">
              <a:defRPr sz="1800">
                <a:solidFill>
                  <a:srgbClr val="000000"/>
                </a:solidFill>
              </a:defRPr>
            </a:pPr>
            <a:endParaRPr sz="2000" dirty="0">
              <a:solidFill>
                <a:srgbClr val="FFFFFF"/>
              </a:solidFill>
            </a:endParaRPr>
          </a:p>
          <a:p>
            <a:pPr lvl="0">
              <a:spcBef>
                <a:spcPts val="500"/>
              </a:spcBef>
              <a:defRPr sz="1800">
                <a:solidFill>
                  <a:srgbClr val="000000"/>
                </a:solidFill>
              </a:defRPr>
            </a:pPr>
            <a:r>
              <a:rPr lang="en-US" sz="2400" dirty="0">
                <a:solidFill>
                  <a:srgbClr val="FFFFFF"/>
                </a:solidFill>
              </a:rPr>
              <a:t>Colorectal Cancer Survivor</a:t>
            </a:r>
          </a:p>
          <a:p>
            <a:pPr lvl="0">
              <a:spcBef>
                <a:spcPts val="500"/>
              </a:spcBef>
              <a:defRPr sz="1800">
                <a:solidFill>
                  <a:srgbClr val="000000"/>
                </a:solidFill>
              </a:defRPr>
            </a:pPr>
            <a:r>
              <a:rPr lang="en-US" sz="2400" dirty="0">
                <a:solidFill>
                  <a:srgbClr val="FFFFFF"/>
                </a:solidFill>
              </a:rPr>
              <a:t>Diagnosed with Attenuated Familial Adenomatous Polyposis (AFAP) </a:t>
            </a:r>
            <a:endParaRPr sz="2400" dirty="0">
              <a:solidFill>
                <a:srgbClr val="FFFFFF"/>
              </a:solidFill>
            </a:endParaRPr>
          </a:p>
        </p:txBody>
      </p:sp>
      <p:sp>
        <p:nvSpPr>
          <p:cNvPr id="5" name="Shape 222"/>
          <p:cNvSpPr txBox="1">
            <a:spLocks/>
          </p:cNvSpPr>
          <p:nvPr/>
        </p:nvSpPr>
        <p:spPr>
          <a:xfrm>
            <a:off x="457200" y="1033271"/>
            <a:ext cx="8229600" cy="1252729"/>
          </a:xfrm>
          <a:prstGeom prst="rect">
            <a:avLst/>
          </a:prstGeom>
        </p:spPr>
        <p:txBody>
          <a:bodyPr vert="horz" lIns="0" tIns="45720" rIns="0" bIns="45720" rtlCol="0" anchor="b" anchorCtr="0">
            <a:noAutofit/>
          </a:bodyPr>
          <a:lst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sz="1800">
                <a:solidFill>
                  <a:srgbClr val="000000"/>
                </a:solidFill>
              </a:defRPr>
            </a:pPr>
            <a:r>
              <a:rPr lang="en-US" sz="4000" dirty="0">
                <a:solidFill>
                  <a:srgbClr val="FFFFFF"/>
                </a:solidFill>
              </a:rPr>
              <a:t>My cancer journey through genetic research</a:t>
            </a:r>
          </a:p>
        </p:txBody>
      </p:sp>
    </p:spTree>
    <p:extLst>
      <p:ext uri="{BB962C8B-B14F-4D97-AF65-F5344CB8AC3E}">
        <p14:creationId xmlns:p14="http://schemas.microsoft.com/office/powerpoint/2010/main" val="2459935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241"/>
          <p:cNvSpPr/>
          <p:nvPr/>
        </p:nvSpPr>
        <p:spPr>
          <a:xfrm>
            <a:off x="905151" y="709750"/>
            <a:ext cx="7630144" cy="110799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defTabSz="457200">
              <a:buClr>
                <a:srgbClr val="02706E"/>
              </a:buClr>
              <a:buSzPct val="100000"/>
              <a:buFont typeface="Arial"/>
              <a:buChar char="•"/>
            </a:pPr>
            <a:r>
              <a:rPr sz="3600" b="1" kern="0" dirty="0">
                <a:latin typeface="Candara"/>
                <a:sym typeface="Candara"/>
              </a:rPr>
              <a:t>Some FAP Manifestations Correlate </a:t>
            </a:r>
            <a:br>
              <a:rPr sz="3600" b="1" kern="0" dirty="0">
                <a:latin typeface="Candara"/>
                <a:sym typeface="Candara"/>
              </a:rPr>
            </a:br>
            <a:r>
              <a:rPr lang="en-US" sz="3600" b="1" kern="0" dirty="0">
                <a:latin typeface="Candara"/>
                <a:sym typeface="Candara"/>
              </a:rPr>
              <a:t>w</a:t>
            </a:r>
            <a:r>
              <a:rPr sz="3600" b="1" kern="0" dirty="0">
                <a:latin typeface="Candara"/>
                <a:sym typeface="Candara"/>
              </a:rPr>
              <a:t>ith Specific </a:t>
            </a:r>
            <a:r>
              <a:rPr sz="3600" b="1" i="1" kern="0" dirty="0">
                <a:latin typeface="Candara"/>
                <a:sym typeface="Candara"/>
              </a:rPr>
              <a:t>APC</a:t>
            </a:r>
            <a:r>
              <a:rPr sz="3600" b="1" kern="0" dirty="0">
                <a:latin typeface="Candara"/>
                <a:sym typeface="Candara"/>
              </a:rPr>
              <a:t> Gene Regions</a:t>
            </a:r>
          </a:p>
        </p:txBody>
      </p:sp>
      <p:sp>
        <p:nvSpPr>
          <p:cNvPr id="242" name="Shape 242"/>
          <p:cNvSpPr/>
          <p:nvPr/>
        </p:nvSpPr>
        <p:spPr>
          <a:xfrm>
            <a:off x="1143000" y="4765675"/>
            <a:ext cx="339726" cy="263525"/>
          </a:xfrm>
          <a:prstGeom prst="rect">
            <a:avLst/>
          </a:prstGeom>
          <a:solidFill>
            <a:srgbClr val="FFFF66"/>
          </a:soli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43" name="Shape 243"/>
          <p:cNvSpPr/>
          <p:nvPr/>
        </p:nvSpPr>
        <p:spPr>
          <a:xfrm>
            <a:off x="1143000" y="5257800"/>
            <a:ext cx="339726" cy="263525"/>
          </a:xfrm>
          <a:prstGeom prst="rect">
            <a:avLst/>
          </a:prstGeom>
          <a:solidFill>
            <a:srgbClr val="00FF00"/>
          </a:soli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44" name="Shape 244"/>
          <p:cNvSpPr/>
          <p:nvPr/>
        </p:nvSpPr>
        <p:spPr>
          <a:xfrm>
            <a:off x="1143000" y="5715000"/>
            <a:ext cx="339726" cy="263525"/>
          </a:xfrm>
          <a:prstGeom prst="rect">
            <a:avLst/>
          </a:prstGeom>
          <a:solidFill>
            <a:srgbClr val="FF6600"/>
          </a:soli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45" name="Shape 245"/>
          <p:cNvSpPr/>
          <p:nvPr/>
        </p:nvSpPr>
        <p:spPr>
          <a:xfrm>
            <a:off x="3276600" y="3733800"/>
            <a:ext cx="4973638" cy="206375"/>
          </a:xfrm>
          <a:prstGeom prst="rect">
            <a:avLst/>
          </a:prstGeom>
          <a:solidFill>
            <a:srgbClr val="00FF00"/>
          </a:soli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46" name="Shape 246"/>
          <p:cNvSpPr/>
          <p:nvPr/>
        </p:nvSpPr>
        <p:spPr>
          <a:xfrm>
            <a:off x="8153400" y="3352800"/>
            <a:ext cx="650875" cy="206375"/>
          </a:xfrm>
          <a:prstGeom prst="rect">
            <a:avLst/>
          </a:prstGeom>
          <a:solidFill>
            <a:srgbClr val="FFFF66"/>
          </a:soli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47" name="Shape 247"/>
          <p:cNvSpPr/>
          <p:nvPr/>
        </p:nvSpPr>
        <p:spPr>
          <a:xfrm>
            <a:off x="1639887" y="4736068"/>
            <a:ext cx="6834189" cy="36933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a:effectLst>
                  <a:outerShdw blurRad="38100" dist="38100" dir="2700000" rotWithShape="0">
                    <a:srgbClr val="000000"/>
                  </a:outerShdw>
                </a:effectLst>
              </a:defRPr>
            </a:lvl1pPr>
          </a:lstStyle>
          <a:p>
            <a:pPr defTabSz="457200">
              <a:defRPr>
                <a:effectLst/>
              </a:defRPr>
            </a:pPr>
            <a:r>
              <a:rPr b="1" kern="0" dirty="0">
                <a:solidFill>
                  <a:sysClr val="windowText" lastClr="000000"/>
                </a:solidFill>
                <a:sym typeface="Candara"/>
              </a:rPr>
              <a:t>Attenuated FAP</a:t>
            </a:r>
            <a:r>
              <a:rPr lang="en-US" b="1" kern="0" dirty="0">
                <a:solidFill>
                  <a:sysClr val="windowText" lastClr="000000"/>
                </a:solidFill>
                <a:sym typeface="Candara"/>
              </a:rPr>
              <a:t>: </a:t>
            </a:r>
            <a:r>
              <a:rPr lang="en-US" kern="0" dirty="0">
                <a:solidFill>
                  <a:sysClr val="windowText" lastClr="000000"/>
                </a:solidFill>
                <a:sym typeface="Candara"/>
              </a:rPr>
              <a:t>effects</a:t>
            </a:r>
            <a:r>
              <a:rPr lang="en-US" b="1" kern="0" dirty="0">
                <a:solidFill>
                  <a:sysClr val="windowText" lastClr="000000"/>
                </a:solidFill>
                <a:sym typeface="Candara"/>
              </a:rPr>
              <a:t> </a:t>
            </a:r>
            <a:r>
              <a:rPr lang="en-US" kern="0" dirty="0">
                <a:solidFill>
                  <a:sysClr val="windowText" lastClr="000000"/>
                </a:solidFill>
                <a:sym typeface="Candara"/>
              </a:rPr>
              <a:t>&lt;0.03% of global population, estimated</a:t>
            </a:r>
            <a:endParaRPr kern="0" dirty="0">
              <a:solidFill>
                <a:sysClr val="windowText" lastClr="000000"/>
              </a:solidFill>
              <a:sym typeface="Candara"/>
            </a:endParaRPr>
          </a:p>
        </p:txBody>
      </p:sp>
      <p:sp>
        <p:nvSpPr>
          <p:cNvPr id="248" name="Shape 248"/>
          <p:cNvSpPr/>
          <p:nvPr/>
        </p:nvSpPr>
        <p:spPr>
          <a:xfrm>
            <a:off x="1630360" y="5193268"/>
            <a:ext cx="6142040" cy="36933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a:effectLst>
                  <a:outerShdw blurRad="38100" dist="38100" dir="2700000" rotWithShape="0">
                    <a:srgbClr val="000000"/>
                  </a:outerShdw>
                </a:effectLst>
              </a:defRPr>
            </a:lvl1pPr>
          </a:lstStyle>
          <a:p>
            <a:pPr defTabSz="457200">
              <a:defRPr>
                <a:effectLst/>
              </a:defRPr>
            </a:pPr>
            <a:r>
              <a:rPr b="1" kern="0" dirty="0">
                <a:solidFill>
                  <a:sysClr val="windowText" lastClr="000000"/>
                </a:solidFill>
                <a:sym typeface="Candara"/>
              </a:rPr>
              <a:t>Classic FAP</a:t>
            </a:r>
            <a:r>
              <a:rPr lang="en-US" b="1" kern="0" dirty="0">
                <a:solidFill>
                  <a:sysClr val="windowText" lastClr="000000"/>
                </a:solidFill>
                <a:sym typeface="Candara"/>
              </a:rPr>
              <a:t>: </a:t>
            </a:r>
            <a:r>
              <a:rPr lang="en-US" kern="0" dirty="0">
                <a:solidFill>
                  <a:sysClr val="windowText" lastClr="000000"/>
                </a:solidFill>
                <a:sym typeface="Candara"/>
              </a:rPr>
              <a:t>effects</a:t>
            </a:r>
            <a:r>
              <a:rPr lang="en-US" b="1" kern="0" dirty="0">
                <a:solidFill>
                  <a:sysClr val="windowText" lastClr="000000"/>
                </a:solidFill>
                <a:sym typeface="Candara"/>
              </a:rPr>
              <a:t> </a:t>
            </a:r>
            <a:r>
              <a:rPr lang="en-US" kern="0" dirty="0">
                <a:solidFill>
                  <a:sysClr val="windowText" lastClr="000000"/>
                </a:solidFill>
                <a:sym typeface="Candara"/>
              </a:rPr>
              <a:t>&lt;1% of global population, estimated  </a:t>
            </a:r>
            <a:endParaRPr kern="0" dirty="0">
              <a:solidFill>
                <a:sysClr val="windowText" lastClr="000000"/>
              </a:solidFill>
              <a:sym typeface="Candara"/>
            </a:endParaRPr>
          </a:p>
        </p:txBody>
      </p:sp>
      <p:sp>
        <p:nvSpPr>
          <p:cNvPr id="249" name="Shape 249"/>
          <p:cNvSpPr/>
          <p:nvPr/>
        </p:nvSpPr>
        <p:spPr>
          <a:xfrm>
            <a:off x="1639887" y="5638800"/>
            <a:ext cx="7351713" cy="646331"/>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defRPr>
                <a:effectLst>
                  <a:outerShdw blurRad="38100" dist="38100" dir="2700000" rotWithShape="0">
                    <a:srgbClr val="000000"/>
                  </a:outerShdw>
                </a:effectLst>
              </a:defRPr>
            </a:lvl1pPr>
          </a:lstStyle>
          <a:p>
            <a:pPr defTabSz="457200">
              <a:defRPr>
                <a:effectLst/>
              </a:defRPr>
            </a:pPr>
            <a:r>
              <a:rPr b="1" kern="0" dirty="0">
                <a:solidFill>
                  <a:sysClr val="windowText" lastClr="000000"/>
                </a:solidFill>
                <a:sym typeface="Candara"/>
              </a:rPr>
              <a:t>CHRPE</a:t>
            </a:r>
            <a:r>
              <a:rPr lang="en-US" b="1" kern="0" dirty="0">
                <a:solidFill>
                  <a:sysClr val="windowText" lastClr="000000"/>
                </a:solidFill>
                <a:sym typeface="Candara"/>
              </a:rPr>
              <a:t>: </a:t>
            </a:r>
            <a:r>
              <a:rPr lang="en-US" kern="0" dirty="0">
                <a:solidFill>
                  <a:sysClr val="windowText" lastClr="000000"/>
                </a:solidFill>
                <a:sym typeface="Candara"/>
              </a:rPr>
              <a:t>Congenital Hypertrophy of the Retinal Pigment Epithelium, flat pigmented spot within the outer layer of the retina at the back of the eye</a:t>
            </a:r>
            <a:endParaRPr kern="0" dirty="0">
              <a:solidFill>
                <a:sysClr val="windowText" lastClr="000000"/>
              </a:solidFill>
              <a:sym typeface="Candara"/>
            </a:endParaRPr>
          </a:p>
        </p:txBody>
      </p:sp>
      <p:sp>
        <p:nvSpPr>
          <p:cNvPr id="250" name="Shape 250"/>
          <p:cNvSpPr/>
          <p:nvPr/>
        </p:nvSpPr>
        <p:spPr>
          <a:xfrm>
            <a:off x="8493125" y="3733800"/>
            <a:ext cx="650875" cy="206375"/>
          </a:xfrm>
          <a:prstGeom prst="rect">
            <a:avLst/>
          </a:prstGeom>
          <a:solidFill>
            <a:srgbClr val="00FF00"/>
          </a:soli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51" name="Shape 251"/>
          <p:cNvSpPr/>
          <p:nvPr/>
        </p:nvSpPr>
        <p:spPr>
          <a:xfrm>
            <a:off x="1295400" y="3733800"/>
            <a:ext cx="2155825" cy="211138"/>
          </a:xfrm>
          <a:prstGeom prst="rect">
            <a:avLst/>
          </a:prstGeom>
          <a:gradFill>
            <a:gsLst>
              <a:gs pos="0">
                <a:srgbClr val="000099"/>
              </a:gs>
              <a:gs pos="100000">
                <a:srgbClr val="00FF00"/>
              </a:gs>
            </a:gsLst>
          </a:gra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52" name="Shape 252"/>
          <p:cNvSpPr/>
          <p:nvPr/>
        </p:nvSpPr>
        <p:spPr>
          <a:xfrm>
            <a:off x="3506787" y="4222750"/>
            <a:ext cx="3668713" cy="206375"/>
          </a:xfrm>
          <a:prstGeom prst="rect">
            <a:avLst/>
          </a:prstGeom>
          <a:solidFill>
            <a:srgbClr val="FF6600"/>
          </a:soli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53" name="Shape 253"/>
          <p:cNvSpPr/>
          <p:nvPr/>
        </p:nvSpPr>
        <p:spPr>
          <a:xfrm>
            <a:off x="7021513" y="4222750"/>
            <a:ext cx="1003301" cy="206375"/>
          </a:xfrm>
          <a:prstGeom prst="rect">
            <a:avLst/>
          </a:prstGeom>
          <a:gradFill>
            <a:gsLst>
              <a:gs pos="0">
                <a:srgbClr val="FF6600"/>
              </a:gs>
              <a:gs pos="100000">
                <a:srgbClr val="000099"/>
              </a:gs>
            </a:gsLst>
          </a:gra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54" name="Shape 254"/>
          <p:cNvSpPr/>
          <p:nvPr/>
        </p:nvSpPr>
        <p:spPr>
          <a:xfrm>
            <a:off x="6853238" y="4232275"/>
            <a:ext cx="192088" cy="185739"/>
          </a:xfrm>
          <a:prstGeom prst="rect">
            <a:avLst/>
          </a:prstGeom>
          <a:solidFill>
            <a:srgbClr val="FF6600"/>
          </a:soli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
        <p:nvSpPr>
          <p:cNvPr id="255" name="Shape 255"/>
          <p:cNvSpPr/>
          <p:nvPr/>
        </p:nvSpPr>
        <p:spPr>
          <a:xfrm>
            <a:off x="838199" y="2362200"/>
            <a:ext cx="7635877" cy="508000"/>
          </a:xfrm>
          <a:custGeom>
            <a:avLst/>
            <a:gdLst/>
            <a:ahLst/>
            <a:cxnLst>
              <a:cxn ang="0">
                <a:pos x="wd2" y="hd2"/>
              </a:cxn>
              <a:cxn ang="5400000">
                <a:pos x="wd2" y="hd2"/>
              </a:cxn>
              <a:cxn ang="10800000">
                <a:pos x="wd2" y="hd2"/>
              </a:cxn>
              <a:cxn ang="16200000">
                <a:pos x="wd2" y="hd2"/>
              </a:cxn>
            </a:cxnLst>
            <a:rect l="0" t="0" r="r" b="b"/>
            <a:pathLst>
              <a:path w="21600" h="21600" extrusionOk="0">
                <a:moveTo>
                  <a:pt x="21222" y="21600"/>
                </a:moveTo>
                <a:lnTo>
                  <a:pt x="21600" y="0"/>
                </a:lnTo>
                <a:lnTo>
                  <a:pt x="0" y="0"/>
                </a:lnTo>
                <a:lnTo>
                  <a:pt x="0" y="21600"/>
                </a:lnTo>
                <a:lnTo>
                  <a:pt x="21222" y="21600"/>
                </a:lnTo>
                <a:close/>
              </a:path>
            </a:pathLst>
          </a:custGeom>
          <a:gradFill>
            <a:gsLst>
              <a:gs pos="0">
                <a:srgbClr val="C6E7FC"/>
              </a:gs>
              <a:gs pos="50000">
                <a:srgbClr val="E8F5FE"/>
              </a:gs>
              <a:gs pos="100000">
                <a:srgbClr val="C6E7FC"/>
              </a:gs>
            </a:gsLst>
            <a:lin ang="5400000"/>
          </a:gradFill>
          <a:ln w="12700">
            <a:solidFill/>
            <a:round/>
          </a:ln>
        </p:spPr>
        <p:txBody>
          <a:bodyPr lIns="0" tIns="0" rIns="0" bIns="0"/>
          <a:lstStyle/>
          <a:p>
            <a:pPr defTabSz="457200"/>
            <a:endParaRPr kern="0">
              <a:solidFill>
                <a:sysClr val="windowText" lastClr="000000"/>
              </a:solidFill>
              <a:latin typeface="Candara"/>
              <a:sym typeface="Candara"/>
            </a:endParaRPr>
          </a:p>
        </p:txBody>
      </p:sp>
      <p:sp>
        <p:nvSpPr>
          <p:cNvPr id="256" name="Shape 256"/>
          <p:cNvSpPr/>
          <p:nvPr/>
        </p:nvSpPr>
        <p:spPr>
          <a:xfrm>
            <a:off x="7983538" y="2362200"/>
            <a:ext cx="1160463" cy="5080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1692" y="0"/>
                </a:lnTo>
                <a:lnTo>
                  <a:pt x="0" y="21600"/>
                </a:lnTo>
                <a:lnTo>
                  <a:pt x="21600" y="21600"/>
                </a:lnTo>
                <a:close/>
              </a:path>
            </a:pathLst>
          </a:custGeom>
          <a:gradFill>
            <a:gsLst>
              <a:gs pos="0">
                <a:srgbClr val="C6E7FC"/>
              </a:gs>
              <a:gs pos="50000">
                <a:srgbClr val="E8F5FE"/>
              </a:gs>
              <a:gs pos="100000">
                <a:srgbClr val="C6E7FC"/>
              </a:gs>
            </a:gsLst>
            <a:lin ang="5400000"/>
          </a:gradFill>
          <a:ln w="12700">
            <a:solidFill/>
            <a:round/>
          </a:ln>
        </p:spPr>
        <p:txBody>
          <a:bodyPr lIns="0" tIns="0" rIns="0" bIns="0"/>
          <a:lstStyle/>
          <a:p>
            <a:pPr defTabSz="457200"/>
            <a:endParaRPr kern="0">
              <a:solidFill>
                <a:sysClr val="windowText" lastClr="000000"/>
              </a:solidFill>
              <a:latin typeface="Candara"/>
              <a:sym typeface="Candara"/>
            </a:endParaRPr>
          </a:p>
        </p:txBody>
      </p:sp>
      <p:sp>
        <p:nvSpPr>
          <p:cNvPr id="257" name="Shape 257"/>
          <p:cNvSpPr/>
          <p:nvPr/>
        </p:nvSpPr>
        <p:spPr>
          <a:xfrm>
            <a:off x="1071563" y="2384425"/>
            <a:ext cx="1587"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58" name="Shape 258"/>
          <p:cNvSpPr/>
          <p:nvPr/>
        </p:nvSpPr>
        <p:spPr>
          <a:xfrm>
            <a:off x="1263650" y="2384425"/>
            <a:ext cx="1589"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59" name="Shape 259"/>
          <p:cNvSpPr/>
          <p:nvPr/>
        </p:nvSpPr>
        <p:spPr>
          <a:xfrm>
            <a:off x="1454150" y="2384425"/>
            <a:ext cx="1589"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0" name="Shape 260"/>
          <p:cNvSpPr/>
          <p:nvPr/>
        </p:nvSpPr>
        <p:spPr>
          <a:xfrm>
            <a:off x="1711325" y="2384425"/>
            <a:ext cx="1589"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1" name="Shape 261"/>
          <p:cNvSpPr/>
          <p:nvPr/>
        </p:nvSpPr>
        <p:spPr>
          <a:xfrm>
            <a:off x="1898650" y="2384425"/>
            <a:ext cx="1589"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2" name="Shape 262"/>
          <p:cNvSpPr/>
          <p:nvPr/>
        </p:nvSpPr>
        <p:spPr>
          <a:xfrm>
            <a:off x="2093913" y="2384425"/>
            <a:ext cx="1587"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3" name="Shape 263"/>
          <p:cNvSpPr/>
          <p:nvPr/>
        </p:nvSpPr>
        <p:spPr>
          <a:xfrm>
            <a:off x="2284413" y="2384425"/>
            <a:ext cx="1587"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4" name="Shape 264"/>
          <p:cNvSpPr/>
          <p:nvPr/>
        </p:nvSpPr>
        <p:spPr>
          <a:xfrm>
            <a:off x="2486025" y="2384425"/>
            <a:ext cx="1589"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5" name="Shape 265"/>
          <p:cNvSpPr/>
          <p:nvPr/>
        </p:nvSpPr>
        <p:spPr>
          <a:xfrm>
            <a:off x="2940050" y="2384425"/>
            <a:ext cx="1589"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6" name="Shape 266"/>
          <p:cNvSpPr/>
          <p:nvPr/>
        </p:nvSpPr>
        <p:spPr>
          <a:xfrm>
            <a:off x="3143250" y="2384425"/>
            <a:ext cx="1589"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7" name="Shape 267"/>
          <p:cNvSpPr/>
          <p:nvPr/>
        </p:nvSpPr>
        <p:spPr>
          <a:xfrm>
            <a:off x="3340100" y="2384425"/>
            <a:ext cx="1589"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8" name="Shape 268"/>
          <p:cNvSpPr/>
          <p:nvPr/>
        </p:nvSpPr>
        <p:spPr>
          <a:xfrm>
            <a:off x="3544887" y="2384425"/>
            <a:ext cx="1588"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69" name="Shape 269"/>
          <p:cNvSpPr/>
          <p:nvPr/>
        </p:nvSpPr>
        <p:spPr>
          <a:xfrm>
            <a:off x="3732212" y="2384425"/>
            <a:ext cx="1588"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sp>
        <p:nvSpPr>
          <p:cNvPr id="270" name="Shape 270"/>
          <p:cNvSpPr/>
          <p:nvPr/>
        </p:nvSpPr>
        <p:spPr>
          <a:xfrm>
            <a:off x="4062412" y="2384425"/>
            <a:ext cx="1588" cy="508000"/>
          </a:xfrm>
          <a:prstGeom prst="line">
            <a:avLst/>
          </a:prstGeom>
          <a:ln w="12700">
            <a:solidFill/>
            <a:round/>
          </a:ln>
        </p:spPr>
        <p:txBody>
          <a:bodyPr lIns="0" tIns="0" rIns="0" bIns="0"/>
          <a:lstStyle/>
          <a:p>
            <a:pPr defTabSz="457200">
              <a:defRPr sz="1200">
                <a:latin typeface="+mn-lt"/>
                <a:ea typeface="+mn-ea"/>
                <a:cs typeface="+mn-cs"/>
                <a:sym typeface="Helvetica"/>
              </a:defRPr>
            </a:pPr>
            <a:endParaRPr sz="1200" kern="0">
              <a:solidFill>
                <a:sysClr val="windowText" lastClr="000000"/>
              </a:solidFill>
              <a:sym typeface="Helvetica"/>
            </a:endParaRPr>
          </a:p>
        </p:txBody>
      </p:sp>
      <p:grpSp>
        <p:nvGrpSpPr>
          <p:cNvPr id="273" name="Group 273"/>
          <p:cNvGrpSpPr/>
          <p:nvPr/>
        </p:nvGrpSpPr>
        <p:grpSpPr>
          <a:xfrm>
            <a:off x="8067674" y="2336800"/>
            <a:ext cx="323852" cy="663575"/>
            <a:chOff x="0" y="0"/>
            <a:chExt cx="323850" cy="663574"/>
          </a:xfrm>
        </p:grpSpPr>
        <p:sp>
          <p:nvSpPr>
            <p:cNvPr id="271" name="Shape 271"/>
            <p:cNvSpPr/>
            <p:nvPr/>
          </p:nvSpPr>
          <p:spPr>
            <a:xfrm>
              <a:off x="-1" y="1591"/>
              <a:ext cx="192651" cy="6619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0"/>
                  </a:lnTo>
                  <a:close/>
                </a:path>
              </a:pathLst>
            </a:custGeom>
            <a:solidFill>
              <a:srgbClr val="4C4C4C"/>
            </a:solidFill>
            <a:ln w="28575" cap="flat">
              <a:solidFill>
                <a:srgbClr val="FFFFFF"/>
              </a:solidFill>
              <a:prstDash val="solid"/>
              <a:round/>
            </a:ln>
            <a:effectLst/>
          </p:spPr>
          <p:txBody>
            <a:bodyPr wrap="square" lIns="0" tIns="0" rIns="0" bIns="0" numCol="1" anchor="t">
              <a:noAutofit/>
            </a:bodyPr>
            <a:lstStyle/>
            <a:p>
              <a:pPr defTabSz="457200"/>
              <a:endParaRPr kern="0">
                <a:solidFill>
                  <a:sysClr val="windowText" lastClr="000000"/>
                </a:solidFill>
                <a:latin typeface="Candara"/>
                <a:sym typeface="Candara"/>
              </a:endParaRPr>
            </a:p>
          </p:txBody>
        </p:sp>
        <p:sp>
          <p:nvSpPr>
            <p:cNvPr id="272" name="Shape 272"/>
            <p:cNvSpPr/>
            <p:nvPr/>
          </p:nvSpPr>
          <p:spPr>
            <a:xfrm>
              <a:off x="129539" y="0"/>
              <a:ext cx="194312" cy="6619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0"/>
                  </a:lnTo>
                  <a:close/>
                </a:path>
              </a:pathLst>
            </a:custGeom>
            <a:solidFill>
              <a:srgbClr val="4C4C4C"/>
            </a:solidFill>
            <a:ln w="28575" cap="flat">
              <a:solidFill>
                <a:srgbClr val="FFFFFF"/>
              </a:solidFill>
              <a:prstDash val="solid"/>
              <a:round/>
            </a:ln>
            <a:effectLst/>
          </p:spPr>
          <p:txBody>
            <a:bodyPr wrap="square" lIns="0" tIns="0" rIns="0" bIns="0" numCol="1" anchor="t">
              <a:noAutofit/>
            </a:bodyPr>
            <a:lstStyle/>
            <a:p>
              <a:pPr defTabSz="457200"/>
              <a:endParaRPr kern="0">
                <a:solidFill>
                  <a:sysClr val="windowText" lastClr="000000"/>
                </a:solidFill>
                <a:latin typeface="Candara"/>
                <a:sym typeface="Candara"/>
              </a:endParaRPr>
            </a:p>
          </p:txBody>
        </p:sp>
      </p:grpSp>
      <p:grpSp>
        <p:nvGrpSpPr>
          <p:cNvPr id="289" name="Group 289"/>
          <p:cNvGrpSpPr/>
          <p:nvPr/>
        </p:nvGrpSpPr>
        <p:grpSpPr>
          <a:xfrm>
            <a:off x="850900" y="2439988"/>
            <a:ext cx="6013450" cy="359664"/>
            <a:chOff x="0" y="0"/>
            <a:chExt cx="6013449" cy="359663"/>
          </a:xfrm>
        </p:grpSpPr>
        <p:sp>
          <p:nvSpPr>
            <p:cNvPr id="274" name="Shape 274"/>
            <p:cNvSpPr/>
            <p:nvPr/>
          </p:nvSpPr>
          <p:spPr>
            <a:xfrm>
              <a:off x="0" y="9482"/>
              <a:ext cx="217944"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1</a:t>
              </a:r>
            </a:p>
          </p:txBody>
        </p:sp>
        <p:sp>
          <p:nvSpPr>
            <p:cNvPr id="275" name="Shape 275"/>
            <p:cNvSpPr/>
            <p:nvPr/>
          </p:nvSpPr>
          <p:spPr>
            <a:xfrm>
              <a:off x="157300" y="9482"/>
              <a:ext cx="217944"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2</a:t>
              </a:r>
            </a:p>
          </p:txBody>
        </p:sp>
        <p:sp>
          <p:nvSpPr>
            <p:cNvPr id="276" name="Shape 276"/>
            <p:cNvSpPr/>
            <p:nvPr/>
          </p:nvSpPr>
          <p:spPr>
            <a:xfrm>
              <a:off x="398165" y="7901"/>
              <a:ext cx="217945"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3</a:t>
              </a:r>
            </a:p>
          </p:txBody>
        </p:sp>
        <p:sp>
          <p:nvSpPr>
            <p:cNvPr id="277" name="Shape 277"/>
            <p:cNvSpPr/>
            <p:nvPr/>
          </p:nvSpPr>
          <p:spPr>
            <a:xfrm>
              <a:off x="591513" y="9482"/>
              <a:ext cx="217945"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4</a:t>
              </a:r>
            </a:p>
          </p:txBody>
        </p:sp>
        <p:sp>
          <p:nvSpPr>
            <p:cNvPr id="278" name="Shape 278"/>
            <p:cNvSpPr/>
            <p:nvPr/>
          </p:nvSpPr>
          <p:spPr>
            <a:xfrm>
              <a:off x="834017" y="9482"/>
              <a:ext cx="217945"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5</a:t>
              </a:r>
            </a:p>
          </p:txBody>
        </p:sp>
        <p:sp>
          <p:nvSpPr>
            <p:cNvPr id="279" name="Shape 279"/>
            <p:cNvSpPr/>
            <p:nvPr/>
          </p:nvSpPr>
          <p:spPr>
            <a:xfrm>
              <a:off x="1074883" y="9482"/>
              <a:ext cx="217945"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6</a:t>
              </a:r>
            </a:p>
          </p:txBody>
        </p:sp>
        <p:sp>
          <p:nvSpPr>
            <p:cNvPr id="280" name="Shape 280"/>
            <p:cNvSpPr/>
            <p:nvPr/>
          </p:nvSpPr>
          <p:spPr>
            <a:xfrm>
              <a:off x="1269870" y="7901"/>
              <a:ext cx="217945"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7</a:t>
              </a:r>
            </a:p>
          </p:txBody>
        </p:sp>
        <p:sp>
          <p:nvSpPr>
            <p:cNvPr id="281" name="Shape 281"/>
            <p:cNvSpPr/>
            <p:nvPr/>
          </p:nvSpPr>
          <p:spPr>
            <a:xfrm>
              <a:off x="1446832" y="9482"/>
              <a:ext cx="217945"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8</a:t>
              </a:r>
            </a:p>
          </p:txBody>
        </p:sp>
        <p:sp>
          <p:nvSpPr>
            <p:cNvPr id="282" name="Shape 282"/>
            <p:cNvSpPr/>
            <p:nvPr/>
          </p:nvSpPr>
          <p:spPr>
            <a:xfrm>
              <a:off x="1767987" y="9482"/>
              <a:ext cx="217944"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9</a:t>
              </a:r>
            </a:p>
          </p:txBody>
        </p:sp>
        <p:sp>
          <p:nvSpPr>
            <p:cNvPr id="283" name="Shape 283"/>
            <p:cNvSpPr/>
            <p:nvPr/>
          </p:nvSpPr>
          <p:spPr>
            <a:xfrm>
              <a:off x="2077671" y="9482"/>
              <a:ext cx="331749"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10</a:t>
              </a:r>
            </a:p>
          </p:txBody>
        </p:sp>
        <p:sp>
          <p:nvSpPr>
            <p:cNvPr id="284" name="Shape 284"/>
            <p:cNvSpPr/>
            <p:nvPr/>
          </p:nvSpPr>
          <p:spPr>
            <a:xfrm>
              <a:off x="2305428" y="14223"/>
              <a:ext cx="331749"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11</a:t>
              </a:r>
            </a:p>
          </p:txBody>
        </p:sp>
        <p:sp>
          <p:nvSpPr>
            <p:cNvPr id="285" name="Shape 285"/>
            <p:cNvSpPr/>
            <p:nvPr/>
          </p:nvSpPr>
          <p:spPr>
            <a:xfrm>
              <a:off x="2502053" y="9482"/>
              <a:ext cx="331749"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12</a:t>
              </a:r>
            </a:p>
          </p:txBody>
        </p:sp>
        <p:sp>
          <p:nvSpPr>
            <p:cNvPr id="286" name="Shape 286"/>
            <p:cNvSpPr/>
            <p:nvPr/>
          </p:nvSpPr>
          <p:spPr>
            <a:xfrm>
              <a:off x="2713425" y="9482"/>
              <a:ext cx="331749"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13</a:t>
              </a:r>
            </a:p>
          </p:txBody>
        </p:sp>
        <p:sp>
          <p:nvSpPr>
            <p:cNvPr id="287" name="Shape 287"/>
            <p:cNvSpPr/>
            <p:nvPr/>
          </p:nvSpPr>
          <p:spPr>
            <a:xfrm>
              <a:off x="2969038" y="7901"/>
              <a:ext cx="331749" cy="34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14</a:t>
              </a:r>
            </a:p>
          </p:txBody>
        </p:sp>
        <p:sp>
          <p:nvSpPr>
            <p:cNvPr id="288" name="Shape 288"/>
            <p:cNvSpPr/>
            <p:nvPr/>
          </p:nvSpPr>
          <p:spPr>
            <a:xfrm>
              <a:off x="5467815" y="0"/>
              <a:ext cx="545635" cy="3454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defRPr sz="1600" b="1">
                  <a:latin typeface="Century Gothic"/>
                  <a:ea typeface="Century Gothic"/>
                  <a:cs typeface="Century Gothic"/>
                  <a:sym typeface="Century Gothic"/>
                </a:defRPr>
              </a:lvl1pPr>
            </a:lstStyle>
            <a:p>
              <a:pPr defTabSz="457200">
                <a:defRPr sz="1800" b="0"/>
              </a:pPr>
              <a:r>
                <a:rPr kern="0">
                  <a:solidFill>
                    <a:sysClr val="windowText" lastClr="000000"/>
                  </a:solidFill>
                </a:rPr>
                <a:t>15</a:t>
              </a:r>
            </a:p>
          </p:txBody>
        </p:sp>
      </p:grpSp>
      <p:sp>
        <p:nvSpPr>
          <p:cNvPr id="290" name="Shape 290"/>
          <p:cNvSpPr/>
          <p:nvPr/>
        </p:nvSpPr>
        <p:spPr>
          <a:xfrm>
            <a:off x="869950" y="1924050"/>
            <a:ext cx="409575" cy="3581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effectLst>
                  <a:outerShdw blurRad="38100" dist="38100" dir="2700000" rotWithShape="0">
                    <a:srgbClr val="000000"/>
                  </a:outerShdw>
                </a:effectLst>
              </a:defRPr>
            </a:lvl1pPr>
          </a:lstStyle>
          <a:p>
            <a:pPr defTabSz="457200">
              <a:defRPr>
                <a:effectLst/>
              </a:defRPr>
            </a:pPr>
            <a:r>
              <a:rPr kern="0">
                <a:solidFill>
                  <a:sysClr val="windowText" lastClr="000000"/>
                </a:solidFill>
                <a:latin typeface="Candara"/>
                <a:sym typeface="Candara"/>
              </a:rPr>
              <a:t>5'</a:t>
            </a:r>
          </a:p>
        </p:txBody>
      </p:sp>
      <p:sp>
        <p:nvSpPr>
          <p:cNvPr id="291" name="Shape 291"/>
          <p:cNvSpPr/>
          <p:nvPr/>
        </p:nvSpPr>
        <p:spPr>
          <a:xfrm>
            <a:off x="8763000" y="1924050"/>
            <a:ext cx="669925" cy="3581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a:effectLst>
                  <a:outerShdw blurRad="38100" dist="38100" dir="2700000" rotWithShape="0">
                    <a:srgbClr val="000000"/>
                  </a:outerShdw>
                </a:effectLst>
              </a:defRPr>
            </a:lvl1pPr>
          </a:lstStyle>
          <a:p>
            <a:pPr defTabSz="457200">
              <a:defRPr>
                <a:effectLst/>
              </a:defRPr>
            </a:pPr>
            <a:r>
              <a:rPr kern="0">
                <a:solidFill>
                  <a:sysClr val="windowText" lastClr="000000"/>
                </a:solidFill>
                <a:latin typeface="Candara"/>
                <a:sym typeface="Candara"/>
              </a:rPr>
              <a:t>3'</a:t>
            </a:r>
          </a:p>
        </p:txBody>
      </p:sp>
      <p:grpSp>
        <p:nvGrpSpPr>
          <p:cNvPr id="296" name="Group 296"/>
          <p:cNvGrpSpPr/>
          <p:nvPr/>
        </p:nvGrpSpPr>
        <p:grpSpPr>
          <a:xfrm>
            <a:off x="8083549" y="3533775"/>
            <a:ext cx="323852" cy="663575"/>
            <a:chOff x="0" y="0"/>
            <a:chExt cx="323850" cy="663574"/>
          </a:xfrm>
        </p:grpSpPr>
        <p:sp>
          <p:nvSpPr>
            <p:cNvPr id="292" name="Shape 292"/>
            <p:cNvSpPr/>
            <p:nvPr/>
          </p:nvSpPr>
          <p:spPr>
            <a:xfrm rot="1024984">
              <a:off x="99646" y="167087"/>
              <a:ext cx="111272" cy="362819"/>
            </a:xfrm>
            <a:prstGeom prst="rect">
              <a:avLst/>
            </a:prstGeom>
            <a:solidFill>
              <a:srgbClr val="FFFFFF"/>
            </a:solidFill>
            <a:ln w="12700" cap="flat">
              <a:noFill/>
              <a:miter lim="400000"/>
            </a:ln>
            <a:effectLst/>
          </p:spPr>
          <p:txBody>
            <a:bodyPr wrap="square" lIns="0" tIns="0" rIns="0" bIns="0" numCol="1" anchor="ctr">
              <a:noAutofit/>
            </a:bodyP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grpSp>
          <p:nvGrpSpPr>
            <p:cNvPr id="295" name="Group 295"/>
            <p:cNvGrpSpPr/>
            <p:nvPr/>
          </p:nvGrpSpPr>
          <p:grpSpPr>
            <a:xfrm>
              <a:off x="-1" y="0"/>
              <a:ext cx="323852" cy="663575"/>
              <a:chOff x="0" y="0"/>
              <a:chExt cx="323850" cy="663574"/>
            </a:xfrm>
          </p:grpSpPr>
          <p:sp>
            <p:nvSpPr>
              <p:cNvPr id="293" name="Shape 293"/>
              <p:cNvSpPr/>
              <p:nvPr/>
            </p:nvSpPr>
            <p:spPr>
              <a:xfrm>
                <a:off x="0" y="1591"/>
                <a:ext cx="192650" cy="6619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0"/>
                    </a:lnTo>
                    <a:close/>
                  </a:path>
                </a:pathLst>
              </a:custGeom>
              <a:solidFill>
                <a:srgbClr val="4C4C4C"/>
              </a:solidFill>
              <a:ln w="28575" cap="flat">
                <a:solidFill>
                  <a:srgbClr val="FFFFFF"/>
                </a:solidFill>
                <a:prstDash val="solid"/>
                <a:round/>
              </a:ln>
              <a:effectLst/>
            </p:spPr>
            <p:txBody>
              <a:bodyPr wrap="square" lIns="0" tIns="0" rIns="0" bIns="0" numCol="1" anchor="t">
                <a:noAutofit/>
              </a:bodyPr>
              <a:lstStyle/>
              <a:p>
                <a:pPr defTabSz="457200"/>
                <a:endParaRPr kern="0">
                  <a:solidFill>
                    <a:sysClr val="windowText" lastClr="000000"/>
                  </a:solidFill>
                  <a:latin typeface="Candara"/>
                  <a:sym typeface="Candara"/>
                </a:endParaRPr>
              </a:p>
            </p:txBody>
          </p:sp>
          <p:sp>
            <p:nvSpPr>
              <p:cNvPr id="294" name="Shape 294"/>
              <p:cNvSpPr/>
              <p:nvPr/>
            </p:nvSpPr>
            <p:spPr>
              <a:xfrm>
                <a:off x="129540" y="0"/>
                <a:ext cx="194311" cy="6619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0"/>
                    </a:lnTo>
                    <a:close/>
                  </a:path>
                </a:pathLst>
              </a:custGeom>
              <a:solidFill>
                <a:srgbClr val="4C4C4C"/>
              </a:solidFill>
              <a:ln w="28575" cap="flat">
                <a:solidFill>
                  <a:srgbClr val="FFFFFF"/>
                </a:solidFill>
                <a:prstDash val="solid"/>
                <a:round/>
              </a:ln>
              <a:effectLst/>
            </p:spPr>
            <p:txBody>
              <a:bodyPr wrap="square" lIns="0" tIns="0" rIns="0" bIns="0" numCol="1" anchor="t">
                <a:noAutofit/>
              </a:bodyPr>
              <a:lstStyle/>
              <a:p>
                <a:pPr defTabSz="457200"/>
                <a:endParaRPr kern="0">
                  <a:solidFill>
                    <a:sysClr val="windowText" lastClr="000000"/>
                  </a:solidFill>
                  <a:latin typeface="Candara"/>
                  <a:sym typeface="Candara"/>
                </a:endParaRPr>
              </a:p>
            </p:txBody>
          </p:sp>
        </p:grpSp>
      </p:grpSp>
      <p:sp>
        <p:nvSpPr>
          <p:cNvPr id="297" name="Shape 297"/>
          <p:cNvSpPr/>
          <p:nvPr/>
        </p:nvSpPr>
        <p:spPr>
          <a:xfrm>
            <a:off x="838200" y="3429000"/>
            <a:ext cx="1071563" cy="206375"/>
          </a:xfrm>
          <a:prstGeom prst="rect">
            <a:avLst/>
          </a:prstGeom>
          <a:gradFill>
            <a:gsLst>
              <a:gs pos="0">
                <a:srgbClr val="000099"/>
              </a:gs>
              <a:gs pos="50000">
                <a:srgbClr val="FFFF66"/>
              </a:gs>
              <a:gs pos="100000">
                <a:srgbClr val="000099"/>
              </a:gs>
            </a:gsLst>
          </a:gradFill>
          <a:ln w="12700">
            <a:miter lim="400000"/>
          </a:ln>
        </p:spPr>
        <p:txBody>
          <a:bodyPr lIns="0" tIns="0" rIns="0" bIns="0" anchor="ctr"/>
          <a:lstStyle/>
          <a:p>
            <a:pPr defTabSz="457200">
              <a:defRPr>
                <a:latin typeface="Century Gothic"/>
                <a:ea typeface="Century Gothic"/>
                <a:cs typeface="Century Gothic"/>
                <a:sym typeface="Century Gothic"/>
              </a:defRPr>
            </a:pPr>
            <a:endParaRPr kern="0">
              <a:solidFill>
                <a:sysClr val="windowText" lastClr="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8740459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p:cNvSpPr>
          <p:nvPr>
            <p:ph type="title"/>
          </p:nvPr>
        </p:nvSpPr>
        <p:spPr>
          <a:prstGeom prst="rect">
            <a:avLst/>
          </a:prstGeom>
        </p:spPr>
        <p:txBody>
          <a:bodyPr/>
          <a:lstStyle>
            <a:lvl1pPr defTabSz="859536">
              <a:defRPr sz="3666"/>
            </a:lvl1pPr>
          </a:lstStyle>
          <a:p>
            <a:pPr lvl="0">
              <a:defRPr sz="1800">
                <a:solidFill>
                  <a:srgbClr val="000000"/>
                </a:solidFill>
              </a:defRPr>
            </a:pPr>
            <a:r>
              <a:rPr sz="3666" dirty="0">
                <a:solidFill>
                  <a:srgbClr val="FFFFFF"/>
                </a:solidFill>
              </a:rPr>
              <a:t>Genetic Testing</a:t>
            </a:r>
          </a:p>
        </p:txBody>
      </p:sp>
      <p:sp>
        <p:nvSpPr>
          <p:cNvPr id="299" name="Shape 299"/>
          <p:cNvSpPr>
            <a:spLocks noGrp="1"/>
          </p:cNvSpPr>
          <p:nvPr>
            <p:ph type="body" idx="1"/>
          </p:nvPr>
        </p:nvSpPr>
        <p:spPr>
          <a:xfrm>
            <a:off x="228599" y="1143000"/>
            <a:ext cx="6741225" cy="4525963"/>
          </a:xfrm>
          <a:prstGeom prst="rect">
            <a:avLst/>
          </a:prstGeom>
        </p:spPr>
        <p:txBody>
          <a:bodyPr>
            <a:normAutofit/>
          </a:bodyPr>
          <a:lstStyle/>
          <a:p>
            <a:pPr marL="0" lvl="0" indent="0">
              <a:spcBef>
                <a:spcPts val="600"/>
              </a:spcBef>
              <a:buClr>
                <a:srgbClr val="2A0A42"/>
              </a:buClr>
              <a:buNone/>
              <a:defRPr sz="1800">
                <a:solidFill>
                  <a:srgbClr val="000000"/>
                </a:solidFill>
              </a:defRPr>
            </a:pPr>
            <a:endParaRPr lang="en-US" sz="2800" dirty="0"/>
          </a:p>
          <a:p>
            <a:pPr marL="0" lvl="0" indent="0">
              <a:spcBef>
                <a:spcPts val="600"/>
              </a:spcBef>
              <a:buClr>
                <a:srgbClr val="2A0A42"/>
              </a:buClr>
              <a:buNone/>
              <a:defRPr sz="1800">
                <a:solidFill>
                  <a:srgbClr val="000000"/>
                </a:solidFill>
              </a:defRPr>
            </a:pPr>
            <a:r>
              <a:rPr sz="2800" dirty="0">
                <a:solidFill>
                  <a:schemeClr val="tx2">
                    <a:lumMod val="10000"/>
                  </a:schemeClr>
                </a:solidFill>
              </a:rPr>
              <a:t>Results</a:t>
            </a:r>
          </a:p>
          <a:p>
            <a:pPr lvl="0">
              <a:buClr>
                <a:srgbClr val="2A0A42"/>
              </a:buClr>
              <a:defRPr sz="1800">
                <a:solidFill>
                  <a:srgbClr val="000000"/>
                </a:solidFill>
              </a:defRPr>
            </a:pPr>
            <a:r>
              <a:rPr lang="en-US" sz="2800" dirty="0">
                <a:solidFill>
                  <a:schemeClr val="tx2">
                    <a:lumMod val="10000"/>
                  </a:schemeClr>
                </a:solidFill>
              </a:rPr>
              <a:t>Adenomatous Polyposis Coli (APC)</a:t>
            </a:r>
          </a:p>
          <a:p>
            <a:pPr lvl="0">
              <a:buClr>
                <a:srgbClr val="2A0A42"/>
              </a:buClr>
              <a:defRPr sz="1800">
                <a:solidFill>
                  <a:srgbClr val="000000"/>
                </a:solidFill>
              </a:defRPr>
            </a:pPr>
            <a:endParaRPr sz="2800" dirty="0">
              <a:solidFill>
                <a:srgbClr val="073E87"/>
              </a:solidFill>
            </a:endParaRPr>
          </a:p>
          <a:p>
            <a:pPr marL="301942" lvl="1" indent="0">
              <a:buClr>
                <a:srgbClr val="2A0A42"/>
              </a:buClr>
              <a:buNone/>
              <a:defRPr sz="1800">
                <a:solidFill>
                  <a:srgbClr val="000000"/>
                </a:solidFill>
              </a:defRPr>
            </a:pPr>
            <a:r>
              <a:rPr sz="2400" dirty="0">
                <a:solidFill>
                  <a:srgbClr val="073E87"/>
                </a:solidFill>
              </a:rPr>
              <a:t>Deleterious mutation: 2252del C</a:t>
            </a:r>
            <a:endParaRPr lang="en-US" sz="2400" dirty="0">
              <a:solidFill>
                <a:srgbClr val="073E87"/>
              </a:solidFill>
            </a:endParaRPr>
          </a:p>
          <a:p>
            <a:pPr marL="301942" lvl="1" indent="0">
              <a:buClr>
                <a:srgbClr val="2A0A42"/>
              </a:buClr>
              <a:buNone/>
              <a:defRPr sz="1800">
                <a:solidFill>
                  <a:srgbClr val="000000"/>
                </a:solidFill>
              </a:defRPr>
            </a:pPr>
            <a:endParaRPr lang="en-US" sz="2400" dirty="0">
              <a:solidFill>
                <a:srgbClr val="073E87"/>
              </a:solidFill>
            </a:endParaRPr>
          </a:p>
          <a:p>
            <a:pPr lvl="1">
              <a:buClr>
                <a:srgbClr val="2A0A42"/>
              </a:buClr>
              <a:buFont typeface="Wingdings" panose="05000000000000000000" pitchFamily="2" charset="2"/>
              <a:buChar char="q"/>
              <a:defRPr sz="1800">
                <a:solidFill>
                  <a:srgbClr val="000000"/>
                </a:solidFill>
              </a:defRPr>
            </a:pPr>
            <a:r>
              <a:rPr lang="en-US" sz="2400" dirty="0"/>
              <a:t>Identified interstitial deletion of chromosome 5 with multiple developmental abnormalities and colonic polyps</a:t>
            </a:r>
            <a:endParaRPr sz="2400" dirty="0">
              <a:solidFill>
                <a:srgbClr val="073E87"/>
              </a:solidFill>
            </a:endParaRPr>
          </a:p>
        </p:txBody>
      </p:sp>
      <p:sp>
        <p:nvSpPr>
          <p:cNvPr id="302" name="Shape 302"/>
          <p:cNvSpPr/>
          <p:nvPr/>
        </p:nvSpPr>
        <p:spPr>
          <a:xfrm>
            <a:off x="511175" y="457200"/>
            <a:ext cx="8251825" cy="457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274320" indent="-274320" defTabSz="914400">
              <a:spcBef>
                <a:spcPts val="500"/>
              </a:spcBef>
              <a:defRPr sz="2400">
                <a:solidFill>
                  <a:srgbClr val="3F0F63"/>
                </a:solidFill>
              </a:defRPr>
            </a:lvl1pPr>
          </a:lstStyle>
          <a:p>
            <a:pPr>
              <a:defRPr sz="1800">
                <a:solidFill>
                  <a:srgbClr val="000000"/>
                </a:solidFill>
              </a:defRPr>
            </a:pPr>
            <a:endParaRPr kern="0" dirty="0">
              <a:latin typeface="Candara"/>
              <a:sym typeface="Candara"/>
            </a:endParaRPr>
          </a:p>
        </p:txBody>
      </p:sp>
      <p:pic>
        <p:nvPicPr>
          <p:cNvPr id="303" name="image16.png" descr="dna_strand_slide.png"/>
          <p:cNvPicPr/>
          <p:nvPr/>
        </p:nvPicPr>
        <p:blipFill>
          <a:blip r:embed="rId2"/>
          <a:stretch>
            <a:fillRect/>
          </a:stretch>
        </p:blipFill>
        <p:spPr>
          <a:xfrm>
            <a:off x="7239000" y="-228600"/>
            <a:ext cx="2590800" cy="8077200"/>
          </a:xfrm>
          <a:prstGeom prst="rect">
            <a:avLst/>
          </a:prstGeom>
          <a:ln w="12700">
            <a:miter lim="400000"/>
          </a:ln>
        </p:spPr>
      </p:pic>
    </p:spTree>
    <p:extLst>
      <p:ext uri="{BB962C8B-B14F-4D97-AF65-F5344CB8AC3E}">
        <p14:creationId xmlns:p14="http://schemas.microsoft.com/office/powerpoint/2010/main" val="135321389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16.png" descr="dna_strand_slide.png"/>
          <p:cNvPicPr/>
          <p:nvPr/>
        </p:nvPicPr>
        <p:blipFill>
          <a:blip r:embed="rId2"/>
          <a:stretch>
            <a:fillRect/>
          </a:stretch>
        </p:blipFill>
        <p:spPr>
          <a:xfrm>
            <a:off x="7315200" y="-152400"/>
            <a:ext cx="2590800" cy="8077200"/>
          </a:xfrm>
          <a:prstGeom prst="rect">
            <a:avLst/>
          </a:prstGeom>
          <a:ln w="12700">
            <a:miter lim="400000"/>
          </a:ln>
        </p:spPr>
      </p:pic>
      <p:sp>
        <p:nvSpPr>
          <p:cNvPr id="2" name="Title 1"/>
          <p:cNvSpPr>
            <a:spLocks noGrp="1"/>
          </p:cNvSpPr>
          <p:nvPr>
            <p:ph type="title"/>
          </p:nvPr>
        </p:nvSpPr>
        <p:spPr>
          <a:xfrm>
            <a:off x="457200" y="274638"/>
            <a:ext cx="7772400" cy="1143000"/>
          </a:xfrm>
        </p:spPr>
        <p:txBody>
          <a:bodyPr>
            <a:normAutofit fontScale="90000"/>
          </a:bodyPr>
          <a:lstStyle/>
          <a:p>
            <a:r>
              <a:rPr lang="en-US" dirty="0"/>
              <a:t>Mindset throughout counseling and DIAGNOSIS</a:t>
            </a:r>
          </a:p>
        </p:txBody>
      </p:sp>
      <p:sp>
        <p:nvSpPr>
          <p:cNvPr id="3" name="Content Placeholder 2"/>
          <p:cNvSpPr>
            <a:spLocks noGrp="1"/>
          </p:cNvSpPr>
          <p:nvPr>
            <p:ph idx="1"/>
          </p:nvPr>
        </p:nvSpPr>
        <p:spPr>
          <a:xfrm>
            <a:off x="457200" y="1752600"/>
            <a:ext cx="7772400" cy="3489324"/>
          </a:xfrm>
        </p:spPr>
        <p:txBody>
          <a:bodyPr>
            <a:normAutofit fontScale="92500" lnSpcReduction="20000"/>
          </a:bodyPr>
          <a:lstStyle/>
          <a:p>
            <a:r>
              <a:rPr lang="en-US" sz="2200" dirty="0">
                <a:solidFill>
                  <a:schemeClr val="accent2">
                    <a:lumMod val="20000"/>
                    <a:lumOff val="80000"/>
                  </a:schemeClr>
                </a:solidFill>
              </a:rPr>
              <a:t>I tend not to think about things I am unable to control such as medical issues. What I can control is my attitude. After 5 decades on God’s green earth my positive attitude has brought me this far, why change now.</a:t>
            </a:r>
          </a:p>
          <a:p>
            <a:r>
              <a:rPr lang="en-US" sz="2200" dirty="0">
                <a:solidFill>
                  <a:schemeClr val="accent2">
                    <a:lumMod val="20000"/>
                    <a:lumOff val="80000"/>
                  </a:schemeClr>
                </a:solidFill>
              </a:rPr>
              <a:t>Worrying is not the cause of my diagnosis. Therefore, worrying will not make it go away. </a:t>
            </a:r>
          </a:p>
          <a:p>
            <a:r>
              <a:rPr lang="en-US" sz="2200" dirty="0">
                <a:solidFill>
                  <a:schemeClr val="accent2">
                    <a:lumMod val="20000"/>
                    <a:lumOff val="80000"/>
                  </a:schemeClr>
                </a:solidFill>
              </a:rPr>
              <a:t>Improvise, adapt and overcome</a:t>
            </a:r>
          </a:p>
          <a:p>
            <a:r>
              <a:rPr lang="en-US" sz="2200" dirty="0">
                <a:solidFill>
                  <a:schemeClr val="accent2">
                    <a:lumMod val="20000"/>
                    <a:lumOff val="80000"/>
                  </a:schemeClr>
                </a:solidFill>
              </a:rPr>
              <a:t>Understand my condition, overcome adversity, adapt to lifestyle as an ostomate, share my journey on the importance of colorectal screening and early detection</a:t>
            </a:r>
          </a:p>
          <a:p>
            <a:r>
              <a:rPr lang="en-US" sz="2200" dirty="0">
                <a:solidFill>
                  <a:schemeClr val="accent2">
                    <a:lumMod val="20000"/>
                    <a:lumOff val="80000"/>
                  </a:schemeClr>
                </a:solidFill>
              </a:rPr>
              <a:t>Adopted the following words that can best describe my new lifestyle: ATTITUDE, FAITH, ADAPT and PURPOSE</a:t>
            </a:r>
          </a:p>
          <a:p>
            <a:endParaRPr lang="en-US" dirty="0"/>
          </a:p>
        </p:txBody>
      </p:sp>
    </p:spTree>
    <p:extLst>
      <p:ext uri="{BB962C8B-B14F-4D97-AF65-F5344CB8AC3E}">
        <p14:creationId xmlns:p14="http://schemas.microsoft.com/office/powerpoint/2010/main" val="379241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685800"/>
            <a:ext cx="3581400" cy="914400"/>
          </a:xfrm>
        </p:spPr>
        <p:txBody>
          <a:bodyPr>
            <a:normAutofit/>
          </a:bodyPr>
          <a:lstStyle/>
          <a:p>
            <a:r>
              <a:rPr lang="en-US" sz="5400" b="1" dirty="0"/>
              <a:t>ATTITUDE</a:t>
            </a:r>
          </a:p>
        </p:txBody>
      </p:sp>
      <p:sp>
        <p:nvSpPr>
          <p:cNvPr id="3" name="Subtitle 2"/>
          <p:cNvSpPr>
            <a:spLocks noGrp="1"/>
          </p:cNvSpPr>
          <p:nvPr>
            <p:ph type="subTitle" idx="1"/>
          </p:nvPr>
        </p:nvSpPr>
        <p:spPr>
          <a:xfrm>
            <a:off x="685800" y="1828800"/>
            <a:ext cx="8153400" cy="4343400"/>
          </a:xfrm>
        </p:spPr>
        <p:txBody>
          <a:bodyPr>
            <a:normAutofit/>
          </a:bodyPr>
          <a:lstStyle/>
          <a:p>
            <a:r>
              <a:rPr lang="en-US" sz="4000" b="1" dirty="0">
                <a:solidFill>
                  <a:srgbClr val="00B0F0"/>
                </a:solidFill>
              </a:rPr>
              <a:t>A + T + T + I + T + U + D + E</a:t>
            </a:r>
          </a:p>
          <a:p>
            <a:r>
              <a:rPr lang="en-US" sz="3500" b="1" dirty="0">
                <a:solidFill>
                  <a:srgbClr val="00B0F0"/>
                </a:solidFill>
              </a:rPr>
              <a:t>1 + 20 + 20 + 9 + 20 +21 + 4 + 5 = 100%</a:t>
            </a:r>
          </a:p>
          <a:p>
            <a:endParaRPr lang="en-US" sz="3500" b="1" dirty="0">
              <a:solidFill>
                <a:srgbClr val="00B0F0"/>
              </a:solidFill>
            </a:endParaRPr>
          </a:p>
          <a:p>
            <a:r>
              <a:rPr lang="en-US" sz="2400" b="1" dirty="0">
                <a:solidFill>
                  <a:schemeClr val="tx1"/>
                </a:solidFill>
              </a:rPr>
              <a:t>Maintaining of positive attitude played a vital role with my successful recovery and transformation as an ostomate. </a:t>
            </a:r>
          </a:p>
        </p:txBody>
      </p:sp>
    </p:spTree>
    <p:extLst>
      <p:ext uri="{BB962C8B-B14F-4D97-AF65-F5344CB8AC3E}">
        <p14:creationId xmlns:p14="http://schemas.microsoft.com/office/powerpoint/2010/main" val="1373471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685800"/>
            <a:ext cx="3124200" cy="914400"/>
          </a:xfrm>
        </p:spPr>
        <p:txBody>
          <a:bodyPr>
            <a:normAutofit/>
          </a:bodyPr>
          <a:lstStyle/>
          <a:p>
            <a:r>
              <a:rPr lang="en-US" sz="5400" b="1" dirty="0"/>
              <a:t>FAITH</a:t>
            </a:r>
          </a:p>
        </p:txBody>
      </p:sp>
      <p:sp>
        <p:nvSpPr>
          <p:cNvPr id="3" name="Subtitle 2"/>
          <p:cNvSpPr>
            <a:spLocks noGrp="1"/>
          </p:cNvSpPr>
          <p:nvPr>
            <p:ph type="subTitle" idx="1"/>
          </p:nvPr>
        </p:nvSpPr>
        <p:spPr>
          <a:xfrm>
            <a:off x="228600" y="1600200"/>
            <a:ext cx="8763000" cy="4572000"/>
          </a:xfrm>
        </p:spPr>
        <p:txBody>
          <a:bodyPr>
            <a:normAutofit/>
          </a:bodyPr>
          <a:lstStyle/>
          <a:p>
            <a:r>
              <a:rPr lang="en-US" sz="3500" b="1" dirty="0">
                <a:solidFill>
                  <a:srgbClr val="00B0F0"/>
                </a:solidFill>
              </a:rPr>
              <a:t>Full Assurance Influenced Through Hope</a:t>
            </a:r>
          </a:p>
          <a:p>
            <a:endParaRPr lang="en-US" sz="2400" b="1" dirty="0">
              <a:solidFill>
                <a:schemeClr val="tx1"/>
              </a:solidFill>
            </a:endParaRPr>
          </a:p>
          <a:p>
            <a:r>
              <a:rPr lang="en-US" sz="2200" dirty="0">
                <a:solidFill>
                  <a:schemeClr val="tx1"/>
                </a:solidFill>
              </a:rPr>
              <a:t>My positive ATTITUDE had a direct impact on my FAITH.</a:t>
            </a:r>
          </a:p>
          <a:p>
            <a:endParaRPr lang="en-US" sz="2200" dirty="0">
              <a:solidFill>
                <a:schemeClr val="tx1"/>
              </a:solidFill>
            </a:endParaRPr>
          </a:p>
          <a:p>
            <a:r>
              <a:rPr lang="en-US" sz="2200" dirty="0">
                <a:solidFill>
                  <a:schemeClr val="tx1"/>
                </a:solidFill>
              </a:rPr>
              <a:t>What is FAITH? Having the ability of believing in something you are unable to see, however you know it is there.  Example: You cannot see the breeze, however, you can see the affect it has by the swaying of the leaves in the trees.  </a:t>
            </a:r>
          </a:p>
        </p:txBody>
      </p:sp>
    </p:spTree>
    <p:extLst>
      <p:ext uri="{BB962C8B-B14F-4D97-AF65-F5344CB8AC3E}">
        <p14:creationId xmlns:p14="http://schemas.microsoft.com/office/powerpoint/2010/main" val="174103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685800"/>
            <a:ext cx="3124200" cy="914400"/>
          </a:xfrm>
        </p:spPr>
        <p:txBody>
          <a:bodyPr>
            <a:normAutofit/>
          </a:bodyPr>
          <a:lstStyle/>
          <a:p>
            <a:r>
              <a:rPr lang="en-US" sz="5400" b="1" dirty="0"/>
              <a:t>Adapt</a:t>
            </a:r>
          </a:p>
        </p:txBody>
      </p:sp>
      <p:sp>
        <p:nvSpPr>
          <p:cNvPr id="3" name="Subtitle 2"/>
          <p:cNvSpPr>
            <a:spLocks noGrp="1"/>
          </p:cNvSpPr>
          <p:nvPr>
            <p:ph type="subTitle" idx="1"/>
          </p:nvPr>
        </p:nvSpPr>
        <p:spPr>
          <a:xfrm>
            <a:off x="152400" y="2057400"/>
            <a:ext cx="8839200" cy="4114800"/>
          </a:xfrm>
        </p:spPr>
        <p:txBody>
          <a:bodyPr>
            <a:normAutofit/>
          </a:bodyPr>
          <a:lstStyle/>
          <a:p>
            <a:r>
              <a:rPr lang="en-US" sz="2800" b="1" dirty="0">
                <a:solidFill>
                  <a:srgbClr val="00B0F0"/>
                </a:solidFill>
              </a:rPr>
              <a:t>Attitude Determines </a:t>
            </a:r>
            <a:r>
              <a:rPr lang="en-US" sz="1800" b="1" dirty="0">
                <a:solidFill>
                  <a:srgbClr val="00B0F0"/>
                </a:solidFill>
              </a:rPr>
              <a:t>the</a:t>
            </a:r>
            <a:r>
              <a:rPr lang="en-US" sz="2800" b="1" dirty="0">
                <a:solidFill>
                  <a:srgbClr val="00B0F0"/>
                </a:solidFill>
              </a:rPr>
              <a:t> Ability </a:t>
            </a:r>
            <a:r>
              <a:rPr lang="en-US" sz="1800" b="1" dirty="0">
                <a:solidFill>
                  <a:srgbClr val="00B0F0"/>
                </a:solidFill>
              </a:rPr>
              <a:t>for a </a:t>
            </a:r>
            <a:r>
              <a:rPr lang="en-US" sz="2800" b="1" dirty="0">
                <a:solidFill>
                  <a:srgbClr val="00B0F0"/>
                </a:solidFill>
              </a:rPr>
              <a:t>Positive Transition</a:t>
            </a:r>
          </a:p>
          <a:p>
            <a:endParaRPr lang="en-US" sz="2400" b="1" dirty="0">
              <a:solidFill>
                <a:schemeClr val="tx1"/>
              </a:solidFill>
            </a:endParaRPr>
          </a:p>
          <a:p>
            <a:r>
              <a:rPr lang="en-US" sz="2400" dirty="0">
                <a:solidFill>
                  <a:schemeClr val="tx1"/>
                </a:solidFill>
              </a:rPr>
              <a:t>My analogy of ADAPT is evident on how my positive ATTITUDE aided me with the ability to rely on my FAITH which directly impacted my successful transformation as an ostomate. From the onset I embraced being an ostomate as a challenge rather than an obstacle or disappointment.</a:t>
            </a:r>
          </a:p>
          <a:p>
            <a:endParaRPr lang="en-US" sz="2400" b="1" dirty="0">
              <a:solidFill>
                <a:schemeClr val="tx1"/>
              </a:solidFill>
            </a:endParaRPr>
          </a:p>
          <a:p>
            <a:r>
              <a:rPr lang="en-US" sz="2400" b="1" dirty="0">
                <a:solidFill>
                  <a:schemeClr val="tx1"/>
                </a:solidFill>
              </a:rPr>
              <a:t>  </a:t>
            </a:r>
          </a:p>
        </p:txBody>
      </p:sp>
    </p:spTree>
    <p:extLst>
      <p:ext uri="{BB962C8B-B14F-4D97-AF65-F5344CB8AC3E}">
        <p14:creationId xmlns:p14="http://schemas.microsoft.com/office/powerpoint/2010/main" val="165887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381000"/>
            <a:ext cx="3733800" cy="914400"/>
          </a:xfrm>
        </p:spPr>
        <p:txBody>
          <a:bodyPr>
            <a:normAutofit/>
          </a:bodyPr>
          <a:lstStyle/>
          <a:p>
            <a:r>
              <a:rPr lang="en-US" sz="5400" b="1" dirty="0"/>
              <a:t>purpose</a:t>
            </a:r>
          </a:p>
        </p:txBody>
      </p:sp>
      <p:sp>
        <p:nvSpPr>
          <p:cNvPr id="3" name="Subtitle 2"/>
          <p:cNvSpPr>
            <a:spLocks noGrp="1"/>
          </p:cNvSpPr>
          <p:nvPr>
            <p:ph type="subTitle" idx="1"/>
          </p:nvPr>
        </p:nvSpPr>
        <p:spPr>
          <a:xfrm>
            <a:off x="152400" y="1295400"/>
            <a:ext cx="8839200" cy="4572000"/>
          </a:xfrm>
        </p:spPr>
        <p:txBody>
          <a:bodyPr>
            <a:normAutofit fontScale="55000" lnSpcReduction="20000"/>
          </a:bodyPr>
          <a:lstStyle/>
          <a:p>
            <a:r>
              <a:rPr lang="en-US" sz="3300" b="1" dirty="0">
                <a:solidFill>
                  <a:srgbClr val="00B0F0"/>
                </a:solidFill>
              </a:rPr>
              <a:t>To educate others about the importance of colorectal screening, early detection,  asking questions, doing research and finding organizations that can help.  </a:t>
            </a:r>
          </a:p>
          <a:p>
            <a:endParaRPr lang="en-US" sz="2400" b="1" dirty="0">
              <a:solidFill>
                <a:schemeClr val="tx1"/>
              </a:solidFill>
            </a:endParaRPr>
          </a:p>
          <a:p>
            <a:pPr marL="457200" indent="-457200">
              <a:buFont typeface="Wingdings 3" pitchFamily="18" charset="2"/>
              <a:buAutoNum type="arabicPeriod"/>
            </a:pPr>
            <a:r>
              <a:rPr lang="en-US" sz="2400" b="1" dirty="0">
                <a:solidFill>
                  <a:schemeClr val="tx1"/>
                </a:solidFill>
              </a:rPr>
              <a:t>Creighton University Hereditary Colorectal Cancer Registry</a:t>
            </a:r>
          </a:p>
          <a:p>
            <a:pPr marL="457200" indent="-457200">
              <a:buFont typeface="Wingdings 3" pitchFamily="18" charset="2"/>
              <a:buAutoNum type="arabicPeriod"/>
            </a:pPr>
            <a:r>
              <a:rPr lang="en-US" sz="2400" b="1" dirty="0">
                <a:solidFill>
                  <a:schemeClr val="tx1"/>
                </a:solidFill>
              </a:rPr>
              <a:t>Johns Hopkins Hereditary Colorectal Cancer Registry</a:t>
            </a:r>
          </a:p>
          <a:p>
            <a:pPr marL="457200" indent="-457200">
              <a:buFont typeface="Wingdings 3" pitchFamily="18" charset="2"/>
              <a:buAutoNum type="arabicPeriod"/>
            </a:pPr>
            <a:r>
              <a:rPr lang="en-US" sz="2400" b="1" dirty="0">
                <a:solidFill>
                  <a:schemeClr val="tx1"/>
                </a:solidFill>
              </a:rPr>
              <a:t>Colon Cancer Alliance (CCA) </a:t>
            </a:r>
          </a:p>
          <a:p>
            <a:pPr marL="457200" indent="-457200">
              <a:buFont typeface="Wingdings 3" pitchFamily="18" charset="2"/>
              <a:buAutoNum type="arabicPeriod"/>
            </a:pPr>
            <a:r>
              <a:rPr lang="en-US" sz="2400" b="1" dirty="0">
                <a:solidFill>
                  <a:schemeClr val="tx1"/>
                </a:solidFill>
              </a:rPr>
              <a:t>Wound, Ostomy and Continence Nurses (WOCN) Society </a:t>
            </a:r>
          </a:p>
          <a:p>
            <a:pPr marL="457200" indent="-457200">
              <a:buFont typeface="Wingdings 3" pitchFamily="18" charset="2"/>
              <a:buAutoNum type="arabicPeriod"/>
            </a:pPr>
            <a:r>
              <a:rPr lang="en-US" sz="2400" b="1" dirty="0">
                <a:solidFill>
                  <a:schemeClr val="tx1"/>
                </a:solidFill>
              </a:rPr>
              <a:t>United Ostomy Associations of America (UOAA)</a:t>
            </a:r>
          </a:p>
          <a:p>
            <a:pPr marL="457200" indent="-457200">
              <a:buFont typeface="Wingdings 3" pitchFamily="18" charset="2"/>
              <a:buAutoNum type="arabicPeriod"/>
            </a:pPr>
            <a:r>
              <a:rPr lang="en-US" sz="2400" b="1" dirty="0">
                <a:solidFill>
                  <a:schemeClr val="tx1"/>
                </a:solidFill>
              </a:rPr>
              <a:t>Tripler Army Medical Center Department of Medicine</a:t>
            </a:r>
          </a:p>
          <a:p>
            <a:pPr marL="457200" indent="-457200">
              <a:buAutoNum type="arabicPeriod"/>
            </a:pPr>
            <a:r>
              <a:rPr lang="en-US" sz="2400" b="1" dirty="0">
                <a:solidFill>
                  <a:schemeClr val="tx1"/>
                </a:solidFill>
              </a:rPr>
              <a:t> American Cancer Society Cancer Action Network (ACS CAN) Volunteer Legislature Ambassador</a:t>
            </a:r>
          </a:p>
          <a:p>
            <a:pPr marL="457200" indent="-457200">
              <a:buAutoNum type="arabicPeriod"/>
            </a:pPr>
            <a:r>
              <a:rPr lang="en-US" sz="2400" b="1" dirty="0">
                <a:solidFill>
                  <a:schemeClr val="tx1"/>
                </a:solidFill>
              </a:rPr>
              <a:t>Rare Disease Day (RDD) on behalf of the National Organization for Rare Disorders (NORD)</a:t>
            </a:r>
          </a:p>
          <a:p>
            <a:pPr marL="457200" indent="-457200">
              <a:buAutoNum type="arabicPeriod"/>
            </a:pPr>
            <a:r>
              <a:rPr lang="en-US" sz="2400" b="1" dirty="0">
                <a:solidFill>
                  <a:schemeClr val="tx1"/>
                </a:solidFill>
              </a:rPr>
              <a:t>California Colorectal Cancer Coalition (C4) Advocacy Committee</a:t>
            </a:r>
          </a:p>
          <a:p>
            <a:pPr marL="457200" indent="-457200">
              <a:buAutoNum type="arabicPeriod"/>
            </a:pPr>
            <a:r>
              <a:rPr lang="en-US" sz="2400" b="1" dirty="0">
                <a:solidFill>
                  <a:schemeClr val="tx1"/>
                </a:solidFill>
              </a:rPr>
              <a:t>Hereditary Colon Cancer Takes Guts</a:t>
            </a:r>
          </a:p>
          <a:p>
            <a:pPr marL="457200" indent="-457200">
              <a:buAutoNum type="arabicPeriod"/>
            </a:pPr>
            <a:r>
              <a:rPr lang="en-US" sz="2400" b="1" dirty="0">
                <a:solidFill>
                  <a:schemeClr val="tx1"/>
                </a:solidFill>
              </a:rPr>
              <a:t>Michael’s Mission</a:t>
            </a:r>
          </a:p>
          <a:p>
            <a:pPr marL="457200" indent="-457200">
              <a:buAutoNum type="arabicPeriod"/>
            </a:pPr>
            <a:r>
              <a:rPr lang="en-US" sz="2400" b="1" dirty="0">
                <a:solidFill>
                  <a:schemeClr val="tx1"/>
                </a:solidFill>
              </a:rPr>
              <a:t>FAP Gene Support Group (Based in the UK)</a:t>
            </a:r>
          </a:p>
          <a:p>
            <a:endParaRPr lang="en-US" sz="2400" b="1" dirty="0">
              <a:solidFill>
                <a:schemeClr val="tx1"/>
              </a:solidFill>
            </a:endParaRPr>
          </a:p>
          <a:p>
            <a:r>
              <a:rPr lang="en-US" sz="2400" b="1" dirty="0">
                <a:solidFill>
                  <a:schemeClr val="tx1"/>
                </a:solidFill>
              </a:rPr>
              <a:t>  </a:t>
            </a:r>
          </a:p>
        </p:txBody>
      </p:sp>
    </p:spTree>
    <p:extLst>
      <p:ext uri="{BB962C8B-B14F-4D97-AF65-F5344CB8AC3E}">
        <p14:creationId xmlns:p14="http://schemas.microsoft.com/office/powerpoint/2010/main" val="2759935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867"/>
            <a:ext cx="9144000" cy="7044267"/>
          </a:xfrm>
          <a:prstGeom prst="rect">
            <a:avLst/>
          </a:prstGeom>
        </p:spPr>
      </p:pic>
    </p:spTree>
    <p:extLst>
      <p:ext uri="{BB962C8B-B14F-4D97-AF65-F5344CB8AC3E}">
        <p14:creationId xmlns:p14="http://schemas.microsoft.com/office/powerpoint/2010/main" val="3483926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81000" y="2057400"/>
            <a:ext cx="8458200" cy="27432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marL="68580" indent="0">
              <a:buNone/>
            </a:pPr>
            <a:r>
              <a:rPr lang="en-US" sz="6600" b="1" dirty="0">
                <a:solidFill>
                  <a:srgbClr val="00B0F0"/>
                </a:solidFill>
              </a:rPr>
              <a:t>Thank you for being part of my journey! </a:t>
            </a:r>
            <a:r>
              <a:rPr lang="en-US" sz="6600" b="1" dirty="0"/>
              <a:t>  </a:t>
            </a:r>
          </a:p>
        </p:txBody>
      </p:sp>
    </p:spTree>
    <p:extLst>
      <p:ext uri="{BB962C8B-B14F-4D97-AF65-F5344CB8AC3E}">
        <p14:creationId xmlns:p14="http://schemas.microsoft.com/office/powerpoint/2010/main" val="246763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6.png" descr="dna_strand_slide.png"/>
          <p:cNvPicPr/>
          <p:nvPr/>
        </p:nvPicPr>
        <p:blipFill>
          <a:blip r:embed="rId2"/>
          <a:stretch>
            <a:fillRect/>
          </a:stretch>
        </p:blipFill>
        <p:spPr>
          <a:xfrm>
            <a:off x="7315200" y="-152400"/>
            <a:ext cx="2590800" cy="8196775"/>
          </a:xfrm>
          <a:prstGeom prst="rect">
            <a:avLst/>
          </a:prstGeom>
          <a:ln w="12700">
            <a:miter lim="400000"/>
          </a:ln>
        </p:spPr>
      </p:pic>
      <p:sp>
        <p:nvSpPr>
          <p:cNvPr id="5" name="Title 1"/>
          <p:cNvSpPr txBox="1">
            <a:spLocks/>
          </p:cNvSpPr>
          <p:nvPr/>
        </p:nvSpPr>
        <p:spPr>
          <a:xfrm>
            <a:off x="1066800" y="457200"/>
            <a:ext cx="6553200" cy="914400"/>
          </a:xfrm>
          <a:prstGeom prst="rect">
            <a:avLst/>
          </a:prstGeom>
        </p:spPr>
        <p:txBody>
          <a:bodyPr>
            <a:normAutofit fontScale="85000" lnSpcReduction="10000"/>
          </a:bodyPr>
          <a:lst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a:t>military background </a:t>
            </a:r>
          </a:p>
        </p:txBody>
      </p:sp>
      <p:sp>
        <p:nvSpPr>
          <p:cNvPr id="6" name="Subtitle 2"/>
          <p:cNvSpPr txBox="1">
            <a:spLocks/>
          </p:cNvSpPr>
          <p:nvPr/>
        </p:nvSpPr>
        <p:spPr>
          <a:xfrm>
            <a:off x="228600" y="1828800"/>
            <a:ext cx="7696200" cy="36576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r>
              <a:rPr lang="en-US" sz="2200" dirty="0">
                <a:solidFill>
                  <a:schemeClr val="accent2">
                    <a:lumMod val="20000"/>
                    <a:lumOff val="80000"/>
                  </a:schemeClr>
                </a:solidFill>
              </a:rPr>
              <a:t>1981 – 2003: Active duty U. S. Navy</a:t>
            </a:r>
          </a:p>
          <a:p>
            <a:r>
              <a:rPr lang="en-US" sz="2200" dirty="0">
                <a:solidFill>
                  <a:schemeClr val="accent2">
                    <a:lumMod val="20000"/>
                    <a:lumOff val="80000"/>
                  </a:schemeClr>
                </a:solidFill>
              </a:rPr>
              <a:t>During my career stationed on 7 different surface ships, of which, 3 were deployed to the Persian Gulf, in 1992, 1995 and 2001</a:t>
            </a:r>
          </a:p>
          <a:p>
            <a:r>
              <a:rPr lang="en-US" sz="2200" dirty="0">
                <a:solidFill>
                  <a:schemeClr val="accent2">
                    <a:lumMod val="20000"/>
                    <a:lumOff val="80000"/>
                  </a:schemeClr>
                </a:solidFill>
              </a:rPr>
              <a:t>2001 – 2003: Stationed in the Persian Gulf, in direct support of OPERATION ENDURING FREEDOM &amp; OPERATION IRAQI FREEDOM</a:t>
            </a:r>
          </a:p>
          <a:p>
            <a:r>
              <a:rPr lang="en-US" sz="2200" dirty="0">
                <a:solidFill>
                  <a:schemeClr val="accent2">
                    <a:lumMod val="20000"/>
                    <a:lumOff val="80000"/>
                  </a:schemeClr>
                </a:solidFill>
              </a:rPr>
              <a:t>2003: Retired after 22 years on active duty</a:t>
            </a:r>
            <a:endParaRPr lang="en-US" sz="2400" b="1" dirty="0"/>
          </a:p>
        </p:txBody>
      </p:sp>
    </p:spTree>
    <p:extLst>
      <p:ext uri="{BB962C8B-B14F-4D97-AF65-F5344CB8AC3E}">
        <p14:creationId xmlns:p14="http://schemas.microsoft.com/office/powerpoint/2010/main" val="30375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title"/>
          </p:nvPr>
        </p:nvSpPr>
        <p:spPr>
          <a:xfrm>
            <a:off x="1143000" y="228600"/>
            <a:ext cx="6019800" cy="1252729"/>
          </a:xfrm>
          <a:prstGeom prst="rect">
            <a:avLst/>
          </a:prstGeom>
        </p:spPr>
        <p:txBody>
          <a:bodyPr>
            <a:normAutofit/>
          </a:bodyPr>
          <a:lstStyle>
            <a:lvl1pPr>
              <a:defRPr sz="3600"/>
            </a:lvl1pPr>
          </a:lstStyle>
          <a:p>
            <a:pPr lvl="0">
              <a:defRPr sz="1800">
                <a:solidFill>
                  <a:srgbClr val="000000"/>
                </a:solidFill>
              </a:defRPr>
            </a:pPr>
            <a:r>
              <a:rPr lang="en-US" sz="3600" dirty="0">
                <a:solidFill>
                  <a:srgbClr val="FFFFFF"/>
                </a:solidFill>
              </a:rPr>
              <a:t>colonoscopy findings</a:t>
            </a:r>
            <a:endParaRPr sz="3600" dirty="0">
              <a:solidFill>
                <a:srgbClr val="FFFFFF"/>
              </a:solidFill>
            </a:endParaRPr>
          </a:p>
        </p:txBody>
      </p:sp>
      <p:pic>
        <p:nvPicPr>
          <p:cNvPr id="4" name="image16.png" descr="dna_strand_slide.png"/>
          <p:cNvPicPr/>
          <p:nvPr/>
        </p:nvPicPr>
        <p:blipFill>
          <a:blip r:embed="rId2"/>
          <a:stretch>
            <a:fillRect/>
          </a:stretch>
        </p:blipFill>
        <p:spPr>
          <a:xfrm>
            <a:off x="7315200" y="-152400"/>
            <a:ext cx="2590800" cy="8196775"/>
          </a:xfrm>
          <a:prstGeom prst="rect">
            <a:avLst/>
          </a:prstGeom>
          <a:ln w="12700">
            <a:miter lim="400000"/>
          </a:ln>
        </p:spPr>
      </p:pic>
      <p:sp>
        <p:nvSpPr>
          <p:cNvPr id="5" name="Subtitle 2"/>
          <p:cNvSpPr txBox="1">
            <a:spLocks/>
          </p:cNvSpPr>
          <p:nvPr/>
        </p:nvSpPr>
        <p:spPr>
          <a:xfrm>
            <a:off x="228600" y="1676400"/>
            <a:ext cx="8001000" cy="44196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p>
        </p:txBody>
      </p:sp>
      <p:sp>
        <p:nvSpPr>
          <p:cNvPr id="6" name="Subtitle 2"/>
          <p:cNvSpPr txBox="1">
            <a:spLocks/>
          </p:cNvSpPr>
          <p:nvPr/>
        </p:nvSpPr>
        <p:spPr>
          <a:xfrm>
            <a:off x="211015" y="1447800"/>
            <a:ext cx="8018585" cy="47244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r>
              <a:rPr lang="en-US" sz="2200" dirty="0">
                <a:solidFill>
                  <a:schemeClr val="accent2">
                    <a:lumMod val="20000"/>
                    <a:lumOff val="80000"/>
                  </a:schemeClr>
                </a:solidFill>
              </a:rPr>
              <a:t>May 2012: Underwent colonoscopy, VA Medical Center, DNA testing at Tripler Army Medical Center, Hawaii</a:t>
            </a:r>
          </a:p>
          <a:p>
            <a:r>
              <a:rPr lang="en-US" sz="2200" dirty="0">
                <a:solidFill>
                  <a:schemeClr val="accent2">
                    <a:lumMod val="20000"/>
                    <a:lumOff val="80000"/>
                  </a:schemeClr>
                </a:solidFill>
              </a:rPr>
              <a:t>100 polyps embedded throughout the colon, rectum and anus</a:t>
            </a:r>
          </a:p>
          <a:p>
            <a:r>
              <a:rPr lang="en-US" sz="2200" dirty="0">
                <a:solidFill>
                  <a:schemeClr val="accent2">
                    <a:lumMod val="20000"/>
                    <a:lumOff val="80000"/>
                  </a:schemeClr>
                </a:solidFill>
              </a:rPr>
              <a:t>Large mass discovered in ascending colon causing an 80% blockage</a:t>
            </a:r>
          </a:p>
          <a:p>
            <a:r>
              <a:rPr lang="en-US" sz="2200" dirty="0">
                <a:solidFill>
                  <a:schemeClr val="accent2">
                    <a:lumMod val="20000"/>
                    <a:lumOff val="80000"/>
                  </a:schemeClr>
                </a:solidFill>
              </a:rPr>
              <a:t>Suspect gene mutation FAP; however, further evaluation is required</a:t>
            </a:r>
          </a:p>
          <a:p>
            <a:r>
              <a:rPr lang="en-US" sz="2200" dirty="0">
                <a:solidFill>
                  <a:schemeClr val="accent2">
                    <a:lumMod val="20000"/>
                    <a:lumOff val="80000"/>
                  </a:schemeClr>
                </a:solidFill>
              </a:rPr>
              <a:t>Referred to Certified Genetic Counselor, Tripler Army Medical Center, for DNA testing</a:t>
            </a:r>
          </a:p>
          <a:p>
            <a:endParaRPr lang="en-US" sz="2400" b="1" dirty="0"/>
          </a:p>
        </p:txBody>
      </p:sp>
    </p:spTree>
    <p:extLst>
      <p:ext uri="{BB962C8B-B14F-4D97-AF65-F5344CB8AC3E}">
        <p14:creationId xmlns:p14="http://schemas.microsoft.com/office/powerpoint/2010/main" val="133222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title"/>
          </p:nvPr>
        </p:nvSpPr>
        <p:spPr>
          <a:xfrm>
            <a:off x="1524000" y="338327"/>
            <a:ext cx="7162800" cy="1252729"/>
          </a:xfrm>
          <a:prstGeom prst="rect">
            <a:avLst/>
          </a:prstGeom>
        </p:spPr>
        <p:txBody>
          <a:bodyPr>
            <a:normAutofit/>
          </a:bodyPr>
          <a:lstStyle>
            <a:lvl1pPr>
              <a:defRPr sz="3600"/>
            </a:lvl1pPr>
          </a:lstStyle>
          <a:p>
            <a:pPr lvl="0">
              <a:defRPr sz="1800">
                <a:solidFill>
                  <a:srgbClr val="000000"/>
                </a:solidFill>
              </a:defRPr>
            </a:pPr>
            <a:r>
              <a:rPr lang="en-US" sz="3600" dirty="0">
                <a:solidFill>
                  <a:srgbClr val="FFFFFF"/>
                </a:solidFill>
              </a:rPr>
              <a:t>genetic counseling </a:t>
            </a:r>
            <a:endParaRPr sz="3600" dirty="0">
              <a:solidFill>
                <a:srgbClr val="FFFFFF"/>
              </a:solidFill>
            </a:endParaRPr>
          </a:p>
        </p:txBody>
      </p:sp>
      <p:pic>
        <p:nvPicPr>
          <p:cNvPr id="4" name="image16.png" descr="dna_strand_slide.png"/>
          <p:cNvPicPr/>
          <p:nvPr/>
        </p:nvPicPr>
        <p:blipFill>
          <a:blip r:embed="rId2"/>
          <a:stretch>
            <a:fillRect/>
          </a:stretch>
        </p:blipFill>
        <p:spPr>
          <a:xfrm>
            <a:off x="7315200" y="-152400"/>
            <a:ext cx="2590800" cy="8196775"/>
          </a:xfrm>
          <a:prstGeom prst="rect">
            <a:avLst/>
          </a:prstGeom>
          <a:ln w="12700">
            <a:miter lim="400000"/>
          </a:ln>
        </p:spPr>
      </p:pic>
      <p:sp>
        <p:nvSpPr>
          <p:cNvPr id="5" name="Subtitle 2"/>
          <p:cNvSpPr txBox="1">
            <a:spLocks/>
          </p:cNvSpPr>
          <p:nvPr/>
        </p:nvSpPr>
        <p:spPr>
          <a:xfrm>
            <a:off x="228600" y="1524000"/>
            <a:ext cx="8001000" cy="42672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p>
        </p:txBody>
      </p:sp>
      <p:sp>
        <p:nvSpPr>
          <p:cNvPr id="6" name="Subtitle 2"/>
          <p:cNvSpPr txBox="1">
            <a:spLocks/>
          </p:cNvSpPr>
          <p:nvPr/>
        </p:nvSpPr>
        <p:spPr>
          <a:xfrm>
            <a:off x="228600" y="1447800"/>
            <a:ext cx="8001000" cy="44958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r>
              <a:rPr lang="en-US" dirty="0">
                <a:solidFill>
                  <a:schemeClr val="accent2">
                    <a:lumMod val="20000"/>
                    <a:lumOff val="80000"/>
                  </a:schemeClr>
                </a:solidFill>
              </a:rPr>
              <a:t>June 2012, DNA test results revealed the rare gene mutation AFAP</a:t>
            </a:r>
          </a:p>
          <a:p>
            <a:r>
              <a:rPr lang="en-US" dirty="0">
                <a:solidFill>
                  <a:schemeClr val="accent2">
                    <a:lumMod val="20000"/>
                    <a:lumOff val="80000"/>
                  </a:schemeClr>
                </a:solidFill>
              </a:rPr>
              <a:t>Based on the DNA results it is in the best practice of medicine that total proctocolectomy w/ileostomy surgery is performed</a:t>
            </a:r>
          </a:p>
          <a:p>
            <a:r>
              <a:rPr lang="en-US" dirty="0">
                <a:solidFill>
                  <a:schemeClr val="accent2">
                    <a:lumMod val="20000"/>
                    <a:lumOff val="80000"/>
                  </a:schemeClr>
                </a:solidFill>
              </a:rPr>
              <a:t>Polyps left unattended they have 100% of developing into colorectal cancer</a:t>
            </a:r>
          </a:p>
          <a:p>
            <a:r>
              <a:rPr lang="en-US" dirty="0">
                <a:solidFill>
                  <a:schemeClr val="accent2">
                    <a:lumMod val="20000"/>
                    <a:lumOff val="80000"/>
                  </a:schemeClr>
                </a:solidFill>
              </a:rPr>
              <a:t>July 2012, surgery was successfully performed to remove the colon, rectum and anus, all associated lymph nodes were removed</a:t>
            </a:r>
          </a:p>
          <a:p>
            <a:r>
              <a:rPr lang="en-US" dirty="0">
                <a:solidFill>
                  <a:schemeClr val="accent2">
                    <a:lumMod val="20000"/>
                    <a:lumOff val="80000"/>
                  </a:schemeClr>
                </a:solidFill>
              </a:rPr>
              <a:t>Pathology report revealed the large mass was an 8cm tumor, Stage 0/1 cancer </a:t>
            </a:r>
            <a:endParaRPr lang="en-US" sz="2200" b="1" dirty="0">
              <a:solidFill>
                <a:schemeClr val="accent2">
                  <a:lumMod val="20000"/>
                  <a:lumOff val="80000"/>
                </a:schemeClr>
              </a:solidFill>
            </a:endParaRPr>
          </a:p>
          <a:p>
            <a:endParaRPr lang="en-US" sz="2400" b="1" dirty="0"/>
          </a:p>
        </p:txBody>
      </p:sp>
    </p:spTree>
    <p:extLst>
      <p:ext uri="{BB962C8B-B14F-4D97-AF65-F5344CB8AC3E}">
        <p14:creationId xmlns:p14="http://schemas.microsoft.com/office/powerpoint/2010/main" val="117966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title"/>
          </p:nvPr>
        </p:nvSpPr>
        <p:spPr>
          <a:xfrm>
            <a:off x="762000" y="338327"/>
            <a:ext cx="7162800" cy="880873"/>
          </a:xfrm>
          <a:prstGeom prst="rect">
            <a:avLst/>
          </a:prstGeom>
        </p:spPr>
        <p:txBody>
          <a:bodyPr>
            <a:normAutofit/>
          </a:bodyPr>
          <a:lstStyle>
            <a:lvl1pPr>
              <a:defRPr sz="3600"/>
            </a:lvl1pPr>
          </a:lstStyle>
          <a:p>
            <a:pPr lvl="0">
              <a:defRPr sz="1800">
                <a:solidFill>
                  <a:srgbClr val="000000"/>
                </a:solidFill>
              </a:defRPr>
            </a:pPr>
            <a:r>
              <a:rPr lang="en-US" sz="3600" dirty="0">
                <a:solidFill>
                  <a:srgbClr val="FFFFFF"/>
                </a:solidFill>
              </a:rPr>
              <a:t>Afap cancer surveillance </a:t>
            </a:r>
            <a:endParaRPr sz="3600" dirty="0">
              <a:solidFill>
                <a:srgbClr val="FFFFFF"/>
              </a:solidFill>
            </a:endParaRPr>
          </a:p>
        </p:txBody>
      </p:sp>
      <p:pic>
        <p:nvPicPr>
          <p:cNvPr id="4" name="image16.png" descr="dna_strand_slide.png"/>
          <p:cNvPicPr/>
          <p:nvPr/>
        </p:nvPicPr>
        <p:blipFill>
          <a:blip r:embed="rId2"/>
          <a:stretch>
            <a:fillRect/>
          </a:stretch>
        </p:blipFill>
        <p:spPr>
          <a:xfrm>
            <a:off x="7315200" y="-152400"/>
            <a:ext cx="2590800" cy="8196775"/>
          </a:xfrm>
          <a:prstGeom prst="rect">
            <a:avLst/>
          </a:prstGeom>
          <a:ln w="12700">
            <a:miter lim="400000"/>
          </a:ln>
        </p:spPr>
      </p:pic>
      <p:sp>
        <p:nvSpPr>
          <p:cNvPr id="5" name="Subtitle 2"/>
          <p:cNvSpPr txBox="1">
            <a:spLocks/>
          </p:cNvSpPr>
          <p:nvPr/>
        </p:nvSpPr>
        <p:spPr>
          <a:xfrm>
            <a:off x="228600" y="1524000"/>
            <a:ext cx="8001000" cy="42672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p>
        </p:txBody>
      </p:sp>
      <p:sp>
        <p:nvSpPr>
          <p:cNvPr id="6" name="Subtitle 2"/>
          <p:cNvSpPr txBox="1">
            <a:spLocks/>
          </p:cNvSpPr>
          <p:nvPr/>
        </p:nvSpPr>
        <p:spPr>
          <a:xfrm>
            <a:off x="228600" y="1447800"/>
            <a:ext cx="8001000" cy="43434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r>
              <a:rPr lang="en-US" dirty="0">
                <a:solidFill>
                  <a:schemeClr val="accent2">
                    <a:lumMod val="20000"/>
                    <a:lumOff val="80000"/>
                  </a:schemeClr>
                </a:solidFill>
              </a:rPr>
              <a:t>August 2013, EGD performed in Hawaii, revealing numerous polyps in stomach, which is common w/AFAP cases</a:t>
            </a:r>
          </a:p>
          <a:p>
            <a:r>
              <a:rPr lang="en-US" dirty="0">
                <a:solidFill>
                  <a:schemeClr val="accent2">
                    <a:lumMod val="20000"/>
                    <a:lumOff val="80000"/>
                  </a:schemeClr>
                </a:solidFill>
              </a:rPr>
              <a:t>Based on the EGD results it is recommended to undergo another EGD in 2014</a:t>
            </a:r>
          </a:p>
          <a:p>
            <a:r>
              <a:rPr lang="en-US" dirty="0">
                <a:solidFill>
                  <a:schemeClr val="accent2">
                    <a:lumMod val="20000"/>
                    <a:lumOff val="80000"/>
                  </a:schemeClr>
                </a:solidFill>
              </a:rPr>
              <a:t>September 2014, EGD was performed in Hawaii, revealing the polyps in stomach were to numerous to count (TNTC), referral to VA Palo Alto Hospital was initiated for further evaluation</a:t>
            </a:r>
          </a:p>
          <a:p>
            <a:r>
              <a:rPr lang="en-US" dirty="0">
                <a:solidFill>
                  <a:schemeClr val="accent2">
                    <a:lumMod val="20000"/>
                    <a:lumOff val="80000"/>
                  </a:schemeClr>
                </a:solidFill>
              </a:rPr>
              <a:t>October 2014, Palo Alto Hospital, EGD and double-balloon enteroscopy were performed, revealing fundic gland polyps in the stomach and small intestine</a:t>
            </a:r>
          </a:p>
          <a:p>
            <a:r>
              <a:rPr lang="en-US" dirty="0">
                <a:solidFill>
                  <a:schemeClr val="accent2">
                    <a:lumMod val="20000"/>
                    <a:lumOff val="80000"/>
                  </a:schemeClr>
                </a:solidFill>
              </a:rPr>
              <a:t>Pathology report revealed polyps were low grade dysplasia, follow-up in 24 months for double-balloon enteroscopy and 12 months for EGD </a:t>
            </a:r>
            <a:endParaRPr lang="en-US" sz="2200" b="1" dirty="0">
              <a:solidFill>
                <a:schemeClr val="accent2">
                  <a:lumMod val="20000"/>
                  <a:lumOff val="80000"/>
                </a:schemeClr>
              </a:solidFill>
            </a:endParaRPr>
          </a:p>
          <a:p>
            <a:endParaRPr lang="en-US" sz="2400" b="1" dirty="0"/>
          </a:p>
        </p:txBody>
      </p:sp>
    </p:spTree>
    <p:extLst>
      <p:ext uri="{BB962C8B-B14F-4D97-AF65-F5344CB8AC3E}">
        <p14:creationId xmlns:p14="http://schemas.microsoft.com/office/powerpoint/2010/main" val="237542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title"/>
          </p:nvPr>
        </p:nvSpPr>
        <p:spPr>
          <a:xfrm>
            <a:off x="762000" y="338327"/>
            <a:ext cx="7162800" cy="880873"/>
          </a:xfrm>
          <a:prstGeom prst="rect">
            <a:avLst/>
          </a:prstGeom>
        </p:spPr>
        <p:txBody>
          <a:bodyPr>
            <a:normAutofit/>
          </a:bodyPr>
          <a:lstStyle>
            <a:lvl1pPr>
              <a:defRPr sz="3600"/>
            </a:lvl1pPr>
          </a:lstStyle>
          <a:p>
            <a:pPr lvl="0">
              <a:defRPr sz="1800">
                <a:solidFill>
                  <a:srgbClr val="000000"/>
                </a:solidFill>
              </a:defRPr>
            </a:pPr>
            <a:r>
              <a:rPr lang="en-US" sz="3600" dirty="0">
                <a:solidFill>
                  <a:srgbClr val="FFFFFF"/>
                </a:solidFill>
              </a:rPr>
              <a:t>Afap cancer surveillance </a:t>
            </a:r>
            <a:endParaRPr sz="3600" dirty="0">
              <a:solidFill>
                <a:srgbClr val="FFFFFF"/>
              </a:solidFill>
            </a:endParaRPr>
          </a:p>
        </p:txBody>
      </p:sp>
      <p:pic>
        <p:nvPicPr>
          <p:cNvPr id="4" name="image16.png" descr="dna_strand_slide.png"/>
          <p:cNvPicPr/>
          <p:nvPr/>
        </p:nvPicPr>
        <p:blipFill>
          <a:blip r:embed="rId2"/>
          <a:stretch>
            <a:fillRect/>
          </a:stretch>
        </p:blipFill>
        <p:spPr>
          <a:xfrm>
            <a:off x="7315200" y="-152400"/>
            <a:ext cx="2590800" cy="8196775"/>
          </a:xfrm>
          <a:prstGeom prst="rect">
            <a:avLst/>
          </a:prstGeom>
          <a:ln w="12700">
            <a:miter lim="400000"/>
          </a:ln>
        </p:spPr>
      </p:pic>
      <p:sp>
        <p:nvSpPr>
          <p:cNvPr id="5" name="Subtitle 2"/>
          <p:cNvSpPr txBox="1">
            <a:spLocks/>
          </p:cNvSpPr>
          <p:nvPr/>
        </p:nvSpPr>
        <p:spPr>
          <a:xfrm>
            <a:off x="228600" y="1524000"/>
            <a:ext cx="8001000" cy="42672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solidFill>
                <a:srgbClr val="00B0F0"/>
              </a:solidFill>
            </a:endParaRPr>
          </a:p>
          <a:p>
            <a:endParaRPr lang="en-US" sz="2400" b="1" dirty="0"/>
          </a:p>
        </p:txBody>
      </p:sp>
      <p:sp>
        <p:nvSpPr>
          <p:cNvPr id="6" name="Subtitle 2"/>
          <p:cNvSpPr txBox="1">
            <a:spLocks/>
          </p:cNvSpPr>
          <p:nvPr/>
        </p:nvSpPr>
        <p:spPr>
          <a:xfrm>
            <a:off x="228600" y="1219200"/>
            <a:ext cx="8001000" cy="4572000"/>
          </a:xfrm>
          <a:prstGeom prst="rect">
            <a:avLst/>
          </a:prstGeom>
        </p:spPr>
        <p:txBody>
          <a:bodyPr>
            <a:norm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r>
              <a:rPr lang="en-US" dirty="0">
                <a:solidFill>
                  <a:schemeClr val="accent2">
                    <a:lumMod val="20000"/>
                    <a:lumOff val="80000"/>
                  </a:schemeClr>
                </a:solidFill>
              </a:rPr>
              <a:t>August 2015, EGD was performed in Hawaii, revealing polyps in stomach were TNTC</a:t>
            </a:r>
          </a:p>
          <a:p>
            <a:r>
              <a:rPr lang="en-US" dirty="0">
                <a:solidFill>
                  <a:schemeClr val="accent2">
                    <a:lumMod val="20000"/>
                    <a:lumOff val="80000"/>
                  </a:schemeClr>
                </a:solidFill>
              </a:rPr>
              <a:t>It is recommended to undergo another EGD and double-balloon enteroscopy in 12 months at VA Palo Alto Hospital</a:t>
            </a:r>
          </a:p>
          <a:p>
            <a:r>
              <a:rPr lang="en-US" dirty="0">
                <a:solidFill>
                  <a:schemeClr val="accent2">
                    <a:lumMod val="20000"/>
                    <a:lumOff val="80000"/>
                  </a:schemeClr>
                </a:solidFill>
              </a:rPr>
              <a:t>June 2016, VA Palo Alto Hospital, EGD and double-balloon were performed with multiple endoscopes to rule out adenoma and dysplasia </a:t>
            </a:r>
          </a:p>
          <a:p>
            <a:r>
              <a:rPr lang="en-US" dirty="0">
                <a:solidFill>
                  <a:schemeClr val="accent2">
                    <a:lumMod val="20000"/>
                    <a:lumOff val="80000"/>
                  </a:schemeClr>
                </a:solidFill>
              </a:rPr>
              <a:t>Pathology results revealed polyps biopsied in the second portion of the duodenum were low grade dysplasia</a:t>
            </a:r>
          </a:p>
          <a:p>
            <a:r>
              <a:rPr lang="en-US" dirty="0">
                <a:solidFill>
                  <a:schemeClr val="accent2">
                    <a:lumMod val="20000"/>
                    <a:lumOff val="80000"/>
                  </a:schemeClr>
                </a:solidFill>
              </a:rPr>
              <a:t>There was no dysplastic lesion noted on endoscopy that is clear indication for a Whipple procedure </a:t>
            </a:r>
          </a:p>
          <a:p>
            <a:r>
              <a:rPr lang="en-US" dirty="0">
                <a:solidFill>
                  <a:schemeClr val="accent2">
                    <a:lumMod val="20000"/>
                    <a:lumOff val="80000"/>
                  </a:schemeClr>
                </a:solidFill>
              </a:rPr>
              <a:t>Follow-up with EDG and double-balloon enteroscopy in 12 months</a:t>
            </a:r>
            <a:endParaRPr lang="en-US" sz="2400" b="1" dirty="0"/>
          </a:p>
        </p:txBody>
      </p:sp>
    </p:spTree>
    <p:extLst>
      <p:ext uri="{BB962C8B-B14F-4D97-AF65-F5344CB8AC3E}">
        <p14:creationId xmlns:p14="http://schemas.microsoft.com/office/powerpoint/2010/main" val="292159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76856" y="381000"/>
            <a:ext cx="4504944" cy="914400"/>
          </a:xfrm>
        </p:spPr>
        <p:txBody>
          <a:bodyPr/>
          <a:lstStyle/>
          <a:p>
            <a:r>
              <a:rPr lang="en-US" sz="4000" dirty="0"/>
              <a:t>Dr. Fernando Ona</a:t>
            </a:r>
          </a:p>
        </p:txBody>
      </p:sp>
      <p:sp>
        <p:nvSpPr>
          <p:cNvPr id="4" name="Text Placeholder 3"/>
          <p:cNvSpPr>
            <a:spLocks noGrp="1"/>
          </p:cNvSpPr>
          <p:nvPr>
            <p:ph type="body" sz="quarter" idx="14"/>
          </p:nvPr>
        </p:nvSpPr>
        <p:spPr>
          <a:xfrm>
            <a:off x="609600" y="1634066"/>
            <a:ext cx="3505200" cy="4191000"/>
          </a:xfrm>
        </p:spPr>
        <p:txBody>
          <a:bodyPr>
            <a:noAutofit/>
          </a:bodyPr>
          <a:lstStyle/>
          <a:p>
            <a:r>
              <a:rPr lang="en-US" dirty="0"/>
              <a:t>Gastroenterologist, Internal Medicine, Spark M. Matsunaga, Veterans Affairs Medical Center, Hawaii.</a:t>
            </a:r>
          </a:p>
          <a:p>
            <a:r>
              <a:rPr lang="en-US" dirty="0"/>
              <a:t>Dr. Ona performed my first, and only colonoscopy, and an EGD on May 8, 2012.  Based on the findings I was referred to the Certified Genetic Counselor, Tripler Army Medical Center for further evaluation.  It was suspected I may have a gene mutation which will be determined by DNA testing. </a:t>
            </a:r>
          </a:p>
        </p:txBody>
      </p:sp>
      <p:pic>
        <p:nvPicPr>
          <p:cNvPr id="1026" name="Picture 2" descr="Displayin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34066"/>
            <a:ext cx="44958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570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19139" r="19139"/>
          <a:stretch>
            <a:fillRect/>
          </a:stretch>
        </p:blipFill>
        <p:spPr>
          <a:xfrm>
            <a:off x="4572000" y="1600201"/>
            <a:ext cx="3886200" cy="3886199"/>
          </a:xfrm>
        </p:spPr>
      </p:pic>
      <p:sp>
        <p:nvSpPr>
          <p:cNvPr id="3" name="Title 2"/>
          <p:cNvSpPr>
            <a:spLocks noGrp="1"/>
          </p:cNvSpPr>
          <p:nvPr>
            <p:ph type="title"/>
          </p:nvPr>
        </p:nvSpPr>
        <p:spPr>
          <a:xfrm>
            <a:off x="2276856" y="381000"/>
            <a:ext cx="4504944" cy="914400"/>
          </a:xfrm>
        </p:spPr>
        <p:txBody>
          <a:bodyPr/>
          <a:lstStyle/>
          <a:p>
            <a:r>
              <a:rPr lang="en-US" sz="4000" dirty="0"/>
              <a:t>Dr. Ronald Gagliano</a:t>
            </a:r>
          </a:p>
        </p:txBody>
      </p:sp>
      <p:sp>
        <p:nvSpPr>
          <p:cNvPr id="4" name="Text Placeholder 3"/>
          <p:cNvSpPr>
            <a:spLocks noGrp="1"/>
          </p:cNvSpPr>
          <p:nvPr>
            <p:ph type="body" sz="quarter" idx="14"/>
          </p:nvPr>
        </p:nvSpPr>
        <p:spPr>
          <a:xfrm>
            <a:off x="676656" y="1524000"/>
            <a:ext cx="3381375" cy="3962400"/>
          </a:xfrm>
        </p:spPr>
        <p:txBody>
          <a:bodyPr>
            <a:noAutofit/>
          </a:bodyPr>
          <a:lstStyle/>
          <a:p>
            <a:r>
              <a:rPr lang="en-US" dirty="0"/>
              <a:t>Chief, Colon and Rectal Surgery and Director, Surgical Research, Tripler Army Medical Center (TAMC), Hawaii.</a:t>
            </a:r>
          </a:p>
          <a:p>
            <a:r>
              <a:rPr lang="en-US" dirty="0"/>
              <a:t>Dr. Gagliano was interviewed about my case saying “He knew nothing of his disease and its many facets before we met and our team (at Tripler) began his personal education in order to promote effective counseling regarding his diagnostic and therapeutic options. Finally we educated him regarding his genetic situation so that he could choose (how to best) inform his family. By giving him great care, we essentially treat an entire family cohort.”</a:t>
            </a:r>
          </a:p>
        </p:txBody>
      </p:sp>
    </p:spTree>
    <p:extLst>
      <p:ext uri="{BB962C8B-B14F-4D97-AF65-F5344CB8AC3E}">
        <p14:creationId xmlns:p14="http://schemas.microsoft.com/office/powerpoint/2010/main" val="2216090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09600"/>
            <a:ext cx="5638800" cy="457200"/>
          </a:xfrm>
        </p:spPr>
        <p:txBody>
          <a:bodyPr/>
          <a:lstStyle/>
          <a:p>
            <a:r>
              <a:rPr lang="en-US" sz="4000" b="1" dirty="0"/>
              <a:t>Dr. Henry T. Lynch</a:t>
            </a:r>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343400" y="1219200"/>
            <a:ext cx="4419600" cy="3810000"/>
          </a:xfrm>
        </p:spPr>
      </p:pic>
      <p:sp>
        <p:nvSpPr>
          <p:cNvPr id="4" name="Text Placeholder 3"/>
          <p:cNvSpPr>
            <a:spLocks noGrp="1"/>
          </p:cNvSpPr>
          <p:nvPr>
            <p:ph type="body" sz="quarter" idx="14"/>
          </p:nvPr>
        </p:nvSpPr>
        <p:spPr>
          <a:xfrm>
            <a:off x="457200" y="1219200"/>
            <a:ext cx="3810000" cy="3962400"/>
          </a:xfrm>
        </p:spPr>
        <p:txBody>
          <a:bodyPr>
            <a:normAutofit/>
          </a:bodyPr>
          <a:lstStyle/>
          <a:p>
            <a:r>
              <a:rPr lang="en-US" dirty="0"/>
              <a:t>President, Hereditary Cancer Center; Chairman, Department of Preventive Medicine, School of Medicine, Creighton University, Omaha, NE</a:t>
            </a:r>
          </a:p>
          <a:p>
            <a:r>
              <a:rPr lang="en-US" dirty="0"/>
              <a:t>Dr. Lynch is the founding father of hereditary cancer research. He developed what are today regarded as the cardinal principles of cancer genetics: early age of onset of the disease, specific pattern of multiple primary cancers, and Mendelian patterns of inheritance in hundreds of extended families worldwide. Among his accomplishments, he discovered Lynch Syndrome and Attenuated Familial Adenomatous Polyposis (AFAP)</a:t>
            </a:r>
          </a:p>
        </p:txBody>
      </p:sp>
    </p:spTree>
    <p:extLst>
      <p:ext uri="{BB962C8B-B14F-4D97-AF65-F5344CB8AC3E}">
        <p14:creationId xmlns:p14="http://schemas.microsoft.com/office/powerpoint/2010/main" val="2259233390"/>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1288</Words>
  <Application>Microsoft Office PowerPoint</Application>
  <PresentationFormat>On-screen Show (4:3)</PresentationFormat>
  <Paragraphs>130</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Candara</vt:lpstr>
      <vt:lpstr>Century Gothic</vt:lpstr>
      <vt:lpstr>Gill Sans MT</vt:lpstr>
      <vt:lpstr>Symbol</vt:lpstr>
      <vt:lpstr>Wingdings</vt:lpstr>
      <vt:lpstr>Wingdings 3</vt:lpstr>
      <vt:lpstr>Urban Pop</vt:lpstr>
      <vt:lpstr>PowerPoint Presentation</vt:lpstr>
      <vt:lpstr>PowerPoint Presentation</vt:lpstr>
      <vt:lpstr>colonoscopy findings</vt:lpstr>
      <vt:lpstr>genetic counseling </vt:lpstr>
      <vt:lpstr>Afap cancer surveillance </vt:lpstr>
      <vt:lpstr>Afap cancer surveillance </vt:lpstr>
      <vt:lpstr>Dr. Fernando Ona</vt:lpstr>
      <vt:lpstr>Dr. Ronald Gagliano</vt:lpstr>
      <vt:lpstr>Dr. Henry T. Lynch</vt:lpstr>
      <vt:lpstr>PowerPoint Presentation</vt:lpstr>
      <vt:lpstr>Genetic Testing</vt:lpstr>
      <vt:lpstr>Mindset throughout counseling and DIAGNOSIS</vt:lpstr>
      <vt:lpstr>ATTITUDE</vt:lpstr>
      <vt:lpstr>FAITH</vt:lpstr>
      <vt:lpstr>Adapt</vt:lpstr>
      <vt:lpstr>purpose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Cameron</dc:creator>
  <cp:lastModifiedBy>Laurie Cameron</cp:lastModifiedBy>
  <cp:revision>1</cp:revision>
  <dcterms:modified xsi:type="dcterms:W3CDTF">2020-11-05T02:01:23Z</dcterms:modified>
</cp:coreProperties>
</file>